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57" r:id="rId4"/>
    <p:sldId id="281" r:id="rId5"/>
    <p:sldId id="25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9" d="100"/>
          <a:sy n="99" d="100"/>
        </p:scale>
        <p:origin x="8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2C806-4349-428D-8EEC-854387F12F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446C68-0365-4204-82A9-B6A28E0B40F3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This workgroup will be recorded and made available on OHS’s website by early next week. </a:t>
          </a:r>
          <a:endParaRPr lang="en-US"/>
        </a:p>
      </dgm:t>
    </dgm:pt>
    <dgm:pt modelId="{9D3AF4EC-5F3C-4CA5-906F-DD9BC0972435}" type="parTrans" cxnId="{A7235250-605A-4B54-ABD4-0EF8E4BA77EA}">
      <dgm:prSet/>
      <dgm:spPr/>
      <dgm:t>
        <a:bodyPr/>
        <a:lstStyle/>
        <a:p>
          <a:endParaRPr lang="en-US"/>
        </a:p>
      </dgm:t>
    </dgm:pt>
    <dgm:pt modelId="{6DAB1DD8-2A6B-432C-A380-C266FF9B082A}" type="sibTrans" cxnId="{A7235250-605A-4B54-ABD4-0EF8E4BA77EA}">
      <dgm:prSet/>
      <dgm:spPr/>
      <dgm:t>
        <a:bodyPr/>
        <a:lstStyle/>
        <a:p>
          <a:endParaRPr lang="en-US"/>
        </a:p>
      </dgm:t>
    </dgm:pt>
    <dgm:pt modelId="{40464444-CEE0-4724-8119-B730B299AEAF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Please stay muted.</a:t>
          </a:r>
          <a:endParaRPr lang="en-US"/>
        </a:p>
      </dgm:t>
    </dgm:pt>
    <dgm:pt modelId="{0ECE7323-0CCE-4887-9339-DA75E118E2C4}" type="parTrans" cxnId="{54C98BDE-49E3-4D53-973A-04C159D2D8ED}">
      <dgm:prSet/>
      <dgm:spPr/>
      <dgm:t>
        <a:bodyPr/>
        <a:lstStyle/>
        <a:p>
          <a:endParaRPr lang="en-US"/>
        </a:p>
      </dgm:t>
    </dgm:pt>
    <dgm:pt modelId="{33D7692F-0830-4ADB-ABDE-724C537A90BA}" type="sibTrans" cxnId="{54C98BDE-49E3-4D53-973A-04C159D2D8ED}">
      <dgm:prSet/>
      <dgm:spPr/>
      <dgm:t>
        <a:bodyPr/>
        <a:lstStyle/>
        <a:p>
          <a:endParaRPr lang="en-US"/>
        </a:p>
      </dgm:t>
    </dgm:pt>
    <dgm:pt modelId="{DFA7B3A4-56AC-4727-9D3B-2012E1A3C9CC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If you have a question:</a:t>
          </a:r>
          <a:endParaRPr lang="en-US"/>
        </a:p>
      </dgm:t>
    </dgm:pt>
    <dgm:pt modelId="{F1CFD662-677B-45C0-AF42-242176A035CD}" type="parTrans" cxnId="{63D1554A-37EF-4F0F-B42C-19CBF701A146}">
      <dgm:prSet/>
      <dgm:spPr/>
      <dgm:t>
        <a:bodyPr/>
        <a:lstStyle/>
        <a:p>
          <a:endParaRPr lang="en-US"/>
        </a:p>
      </dgm:t>
    </dgm:pt>
    <dgm:pt modelId="{0CE68092-B7D3-42F6-AFEA-D98AF90E8121}" type="sibTrans" cxnId="{63D1554A-37EF-4F0F-B42C-19CBF701A146}">
      <dgm:prSet/>
      <dgm:spPr/>
      <dgm:t>
        <a:bodyPr/>
        <a:lstStyle/>
        <a:p>
          <a:endParaRPr lang="en-US"/>
        </a:p>
      </dgm:t>
    </dgm:pt>
    <dgm:pt modelId="{737509B6-B309-4F0D-97A0-D1C6033A3832}">
      <dgm:prSet/>
      <dgm:spPr/>
      <dgm:t>
        <a:bodyPr/>
        <a:lstStyle/>
        <a:p>
          <a:r>
            <a:rPr lang="en-US" b="0" i="0"/>
            <a:t>“Raise your hand” function</a:t>
          </a:r>
          <a:endParaRPr lang="en-US"/>
        </a:p>
      </dgm:t>
    </dgm:pt>
    <dgm:pt modelId="{40A2CA93-8377-483A-9916-534CCEC0E9FF}" type="parTrans" cxnId="{250911E6-3B6C-462C-B2BB-0BFE85B9CE4A}">
      <dgm:prSet/>
      <dgm:spPr/>
      <dgm:t>
        <a:bodyPr/>
        <a:lstStyle/>
        <a:p>
          <a:endParaRPr lang="en-US"/>
        </a:p>
      </dgm:t>
    </dgm:pt>
    <dgm:pt modelId="{4FD0A9E9-B2DF-4535-A4FD-0564723A987D}" type="sibTrans" cxnId="{250911E6-3B6C-462C-B2BB-0BFE85B9CE4A}">
      <dgm:prSet/>
      <dgm:spPr/>
      <dgm:t>
        <a:bodyPr/>
        <a:lstStyle/>
        <a:p>
          <a:endParaRPr lang="en-US"/>
        </a:p>
      </dgm:t>
    </dgm:pt>
    <dgm:pt modelId="{90899632-5DF8-47C0-837C-781C550BA9E8}">
      <dgm:prSet/>
      <dgm:spPr/>
      <dgm:t>
        <a:bodyPr/>
        <a:lstStyle/>
        <a:p>
          <a:r>
            <a:rPr lang="en-US" b="0" i="0" dirty="0"/>
            <a:t>Put it in the chat</a:t>
          </a:r>
          <a:endParaRPr lang="en-US" dirty="0"/>
        </a:p>
      </dgm:t>
    </dgm:pt>
    <dgm:pt modelId="{E0049C9D-FB27-4B68-9D87-2A5E9F92EA82}" type="parTrans" cxnId="{6BC0A086-E484-4AE9-B583-FE9E626B5D44}">
      <dgm:prSet/>
      <dgm:spPr/>
      <dgm:t>
        <a:bodyPr/>
        <a:lstStyle/>
        <a:p>
          <a:endParaRPr lang="en-US"/>
        </a:p>
      </dgm:t>
    </dgm:pt>
    <dgm:pt modelId="{5E64543B-95F9-4D33-A630-E1924A841967}" type="sibTrans" cxnId="{6BC0A086-E484-4AE9-B583-FE9E626B5D44}">
      <dgm:prSet/>
      <dgm:spPr/>
      <dgm:t>
        <a:bodyPr/>
        <a:lstStyle/>
        <a:p>
          <a:endParaRPr lang="en-US"/>
        </a:p>
      </dgm:t>
    </dgm:pt>
    <dgm:pt modelId="{CF06CF4E-947B-4D43-BCC0-D2B81A65FE51}">
      <dgm:prSet/>
      <dgm:spPr>
        <a:solidFill>
          <a:schemeClr val="accent1"/>
        </a:solidFill>
      </dgm:spPr>
      <dgm:t>
        <a:bodyPr/>
        <a:lstStyle/>
        <a:p>
          <a:r>
            <a:rPr lang="en-US" b="0" i="0" dirty="0"/>
            <a:t>Information shared in this workgroup should be disseminated to all HMIS end users regardless of their attendance today.</a:t>
          </a:r>
          <a:endParaRPr lang="en-US" dirty="0"/>
        </a:p>
      </dgm:t>
    </dgm:pt>
    <dgm:pt modelId="{9D9F85D6-55D5-472D-844C-6BCA9479913C}" type="parTrans" cxnId="{6EC26978-406D-4190-9CA2-6ED740A82AA0}">
      <dgm:prSet/>
      <dgm:spPr/>
      <dgm:t>
        <a:bodyPr/>
        <a:lstStyle/>
        <a:p>
          <a:endParaRPr lang="en-US"/>
        </a:p>
      </dgm:t>
    </dgm:pt>
    <dgm:pt modelId="{3A6275DD-D5A3-4996-A464-6E67E56ADC52}" type="sibTrans" cxnId="{6EC26978-406D-4190-9CA2-6ED740A82AA0}">
      <dgm:prSet/>
      <dgm:spPr/>
      <dgm:t>
        <a:bodyPr/>
        <a:lstStyle/>
        <a:p>
          <a:endParaRPr lang="en-US"/>
        </a:p>
      </dgm:t>
    </dgm:pt>
    <dgm:pt modelId="{3A26E45E-B0A2-4B5B-9902-688F1FB3130E}" type="pres">
      <dgm:prSet presAssocID="{2A32C806-4349-428D-8EEC-854387F12F86}" presName="linear" presStyleCnt="0">
        <dgm:presLayoutVars>
          <dgm:animLvl val="lvl"/>
          <dgm:resizeHandles val="exact"/>
        </dgm:presLayoutVars>
      </dgm:prSet>
      <dgm:spPr/>
    </dgm:pt>
    <dgm:pt modelId="{5EF087C9-A61B-40E4-BE7F-BA7CA0980CC6}" type="pres">
      <dgm:prSet presAssocID="{D5446C68-0365-4204-82A9-B6A28E0B40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831ACC-0B0F-40E8-B272-CADA3EA9B194}" type="pres">
      <dgm:prSet presAssocID="{6DAB1DD8-2A6B-432C-A380-C266FF9B082A}" presName="spacer" presStyleCnt="0"/>
      <dgm:spPr/>
    </dgm:pt>
    <dgm:pt modelId="{637A9C2E-2D65-4FDA-949D-21D9191BB7F3}" type="pres">
      <dgm:prSet presAssocID="{40464444-CEE0-4724-8119-B730B299AE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967B51-41AD-4C87-BD64-32E885D48A78}" type="pres">
      <dgm:prSet presAssocID="{33D7692F-0830-4ADB-ABDE-724C537A90BA}" presName="spacer" presStyleCnt="0"/>
      <dgm:spPr/>
    </dgm:pt>
    <dgm:pt modelId="{DFBC61E7-46B8-4993-954C-F857CA5978C3}" type="pres">
      <dgm:prSet presAssocID="{DFA7B3A4-56AC-4727-9D3B-2012E1A3C9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D45B2F-8E4A-41A5-A612-57562C5D1513}" type="pres">
      <dgm:prSet presAssocID="{DFA7B3A4-56AC-4727-9D3B-2012E1A3C9CC}" presName="childText" presStyleLbl="revTx" presStyleIdx="0" presStyleCnt="1">
        <dgm:presLayoutVars>
          <dgm:bulletEnabled val="1"/>
        </dgm:presLayoutVars>
      </dgm:prSet>
      <dgm:spPr/>
    </dgm:pt>
    <dgm:pt modelId="{AF95C429-C5CE-459E-8D7F-5A146E57BB4C}" type="pres">
      <dgm:prSet presAssocID="{CF06CF4E-947B-4D43-BCC0-D2B81A65FE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F4DC66-EA48-4061-947B-26AEF1DC1FCA}" type="presOf" srcId="{737509B6-B309-4F0D-97A0-D1C6033A3832}" destId="{61D45B2F-8E4A-41A5-A612-57562C5D1513}" srcOrd="0" destOrd="0" presId="urn:microsoft.com/office/officeart/2005/8/layout/vList2"/>
    <dgm:cxn modelId="{63D1554A-37EF-4F0F-B42C-19CBF701A146}" srcId="{2A32C806-4349-428D-8EEC-854387F12F86}" destId="{DFA7B3A4-56AC-4727-9D3B-2012E1A3C9CC}" srcOrd="2" destOrd="0" parTransId="{F1CFD662-677B-45C0-AF42-242176A035CD}" sibTransId="{0CE68092-B7D3-42F6-AFEA-D98AF90E8121}"/>
    <dgm:cxn modelId="{A7235250-605A-4B54-ABD4-0EF8E4BA77EA}" srcId="{2A32C806-4349-428D-8EEC-854387F12F86}" destId="{D5446C68-0365-4204-82A9-B6A28E0B40F3}" srcOrd="0" destOrd="0" parTransId="{9D3AF4EC-5F3C-4CA5-906F-DD9BC0972435}" sibTransId="{6DAB1DD8-2A6B-432C-A380-C266FF9B082A}"/>
    <dgm:cxn modelId="{6EC26978-406D-4190-9CA2-6ED740A82AA0}" srcId="{2A32C806-4349-428D-8EEC-854387F12F86}" destId="{CF06CF4E-947B-4D43-BCC0-D2B81A65FE51}" srcOrd="3" destOrd="0" parTransId="{9D9F85D6-55D5-472D-844C-6BCA9479913C}" sibTransId="{3A6275DD-D5A3-4996-A464-6E67E56ADC52}"/>
    <dgm:cxn modelId="{6BC0A086-E484-4AE9-B583-FE9E626B5D44}" srcId="{DFA7B3A4-56AC-4727-9D3B-2012E1A3C9CC}" destId="{90899632-5DF8-47C0-837C-781C550BA9E8}" srcOrd="1" destOrd="0" parTransId="{E0049C9D-FB27-4B68-9D87-2A5E9F92EA82}" sibTransId="{5E64543B-95F9-4D33-A630-E1924A841967}"/>
    <dgm:cxn modelId="{E20EC088-9AE1-4ECD-9A02-9FD6B74050E3}" type="presOf" srcId="{2A32C806-4349-428D-8EEC-854387F12F86}" destId="{3A26E45E-B0A2-4B5B-9902-688F1FB3130E}" srcOrd="0" destOrd="0" presId="urn:microsoft.com/office/officeart/2005/8/layout/vList2"/>
    <dgm:cxn modelId="{1C0CDE8C-AE29-46F2-BD8C-FC12754B4C4D}" type="presOf" srcId="{CF06CF4E-947B-4D43-BCC0-D2B81A65FE51}" destId="{AF95C429-C5CE-459E-8D7F-5A146E57BB4C}" srcOrd="0" destOrd="0" presId="urn:microsoft.com/office/officeart/2005/8/layout/vList2"/>
    <dgm:cxn modelId="{166358AE-0D61-4720-92B3-865C07397624}" type="presOf" srcId="{90899632-5DF8-47C0-837C-781C550BA9E8}" destId="{61D45B2F-8E4A-41A5-A612-57562C5D1513}" srcOrd="0" destOrd="1" presId="urn:microsoft.com/office/officeart/2005/8/layout/vList2"/>
    <dgm:cxn modelId="{981C95B0-804F-416C-AC46-124594DA7564}" type="presOf" srcId="{40464444-CEE0-4724-8119-B730B299AEAF}" destId="{637A9C2E-2D65-4FDA-949D-21D9191BB7F3}" srcOrd="0" destOrd="0" presId="urn:microsoft.com/office/officeart/2005/8/layout/vList2"/>
    <dgm:cxn modelId="{D9709DC6-36FD-44CA-8DD1-7148B70CA571}" type="presOf" srcId="{DFA7B3A4-56AC-4727-9D3B-2012E1A3C9CC}" destId="{DFBC61E7-46B8-4993-954C-F857CA5978C3}" srcOrd="0" destOrd="0" presId="urn:microsoft.com/office/officeart/2005/8/layout/vList2"/>
    <dgm:cxn modelId="{252FDECD-97A8-4E3C-BCF0-C3092B0F9D2D}" type="presOf" srcId="{D5446C68-0365-4204-82A9-B6A28E0B40F3}" destId="{5EF087C9-A61B-40E4-BE7F-BA7CA0980CC6}" srcOrd="0" destOrd="0" presId="urn:microsoft.com/office/officeart/2005/8/layout/vList2"/>
    <dgm:cxn modelId="{54C98BDE-49E3-4D53-973A-04C159D2D8ED}" srcId="{2A32C806-4349-428D-8EEC-854387F12F86}" destId="{40464444-CEE0-4724-8119-B730B299AEAF}" srcOrd="1" destOrd="0" parTransId="{0ECE7323-0CCE-4887-9339-DA75E118E2C4}" sibTransId="{33D7692F-0830-4ADB-ABDE-724C537A90BA}"/>
    <dgm:cxn modelId="{250911E6-3B6C-462C-B2BB-0BFE85B9CE4A}" srcId="{DFA7B3A4-56AC-4727-9D3B-2012E1A3C9CC}" destId="{737509B6-B309-4F0D-97A0-D1C6033A3832}" srcOrd="0" destOrd="0" parTransId="{40A2CA93-8377-483A-9916-534CCEC0E9FF}" sibTransId="{4FD0A9E9-B2DF-4535-A4FD-0564723A987D}"/>
    <dgm:cxn modelId="{40AA25DD-B9BA-4D1A-8513-57B42029DB16}" type="presParOf" srcId="{3A26E45E-B0A2-4B5B-9902-688F1FB3130E}" destId="{5EF087C9-A61B-40E4-BE7F-BA7CA0980CC6}" srcOrd="0" destOrd="0" presId="urn:microsoft.com/office/officeart/2005/8/layout/vList2"/>
    <dgm:cxn modelId="{6DE4C5EB-55F0-45CF-8B24-71CE8A9149E1}" type="presParOf" srcId="{3A26E45E-B0A2-4B5B-9902-688F1FB3130E}" destId="{E3831ACC-0B0F-40E8-B272-CADA3EA9B194}" srcOrd="1" destOrd="0" presId="urn:microsoft.com/office/officeart/2005/8/layout/vList2"/>
    <dgm:cxn modelId="{9AA3E4B3-FF1A-4389-A135-104A8D9EFC76}" type="presParOf" srcId="{3A26E45E-B0A2-4B5B-9902-688F1FB3130E}" destId="{637A9C2E-2D65-4FDA-949D-21D9191BB7F3}" srcOrd="2" destOrd="0" presId="urn:microsoft.com/office/officeart/2005/8/layout/vList2"/>
    <dgm:cxn modelId="{4C1F0E43-AAB9-46A7-B1A2-5F7F84289035}" type="presParOf" srcId="{3A26E45E-B0A2-4B5B-9902-688F1FB3130E}" destId="{D6967B51-41AD-4C87-BD64-32E885D48A78}" srcOrd="3" destOrd="0" presId="urn:microsoft.com/office/officeart/2005/8/layout/vList2"/>
    <dgm:cxn modelId="{59EA5E15-A07E-4855-83D5-081392E6AD96}" type="presParOf" srcId="{3A26E45E-B0A2-4B5B-9902-688F1FB3130E}" destId="{DFBC61E7-46B8-4993-954C-F857CA5978C3}" srcOrd="4" destOrd="0" presId="urn:microsoft.com/office/officeart/2005/8/layout/vList2"/>
    <dgm:cxn modelId="{39B35B39-0C55-4BE4-AB6D-3C553029001B}" type="presParOf" srcId="{3A26E45E-B0A2-4B5B-9902-688F1FB3130E}" destId="{61D45B2F-8E4A-41A5-A612-57562C5D1513}" srcOrd="5" destOrd="0" presId="urn:microsoft.com/office/officeart/2005/8/layout/vList2"/>
    <dgm:cxn modelId="{D948CA95-AA84-4AE0-83A1-54B899CFD35C}" type="presParOf" srcId="{3A26E45E-B0A2-4B5B-9902-688F1FB3130E}" destId="{AF95C429-C5CE-459E-8D7F-5A146E57BB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4BBEF-315C-481E-B53D-DF35B73ECC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B0834-75D1-4F63-89C6-69755A1D77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Housing Inventory Count (HIC)</a:t>
          </a:r>
          <a:endParaRPr lang="en-US" dirty="0"/>
        </a:p>
      </dgm:t>
    </dgm:pt>
    <dgm:pt modelId="{333CA944-C1C8-49AF-9A24-E7E5077250DA}" type="parTrans" cxnId="{1C1D4473-793A-4389-BA81-D034C312E5C9}">
      <dgm:prSet/>
      <dgm:spPr/>
      <dgm:t>
        <a:bodyPr/>
        <a:lstStyle/>
        <a:p>
          <a:endParaRPr lang="en-US"/>
        </a:p>
      </dgm:t>
    </dgm:pt>
    <dgm:pt modelId="{281EAF88-8194-455A-AD0E-6E584D2833C4}" type="sibTrans" cxnId="{1C1D4473-793A-4389-BA81-D034C312E5C9}">
      <dgm:prSet/>
      <dgm:spPr/>
      <dgm:t>
        <a:bodyPr/>
        <a:lstStyle/>
        <a:p>
          <a:endParaRPr lang="en-US"/>
        </a:p>
      </dgm:t>
    </dgm:pt>
    <dgm:pt modelId="{8EF49C91-B683-40DC-A84E-70EA0D4572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Point-In-Time (PIT) Count</a:t>
          </a:r>
          <a:endParaRPr lang="en-US"/>
        </a:p>
      </dgm:t>
    </dgm:pt>
    <dgm:pt modelId="{F9BE0A10-6816-4632-B470-759394D438B5}" type="parTrans" cxnId="{E4286D60-3F01-4D77-BE8A-63104CBCE71A}">
      <dgm:prSet/>
      <dgm:spPr/>
      <dgm:t>
        <a:bodyPr/>
        <a:lstStyle/>
        <a:p>
          <a:endParaRPr lang="en-US"/>
        </a:p>
      </dgm:t>
    </dgm:pt>
    <dgm:pt modelId="{3686B4B7-74E6-48E3-87A8-A2893EBEADF0}" type="sibTrans" cxnId="{E4286D60-3F01-4D77-BE8A-63104CBCE71A}">
      <dgm:prSet/>
      <dgm:spPr/>
      <dgm:t>
        <a:bodyPr/>
        <a:lstStyle/>
        <a:p>
          <a:endParaRPr lang="en-US"/>
        </a:p>
      </dgm:t>
    </dgm:pt>
    <dgm:pt modelId="{CFA139D9-A0DF-47F8-A39D-A351A76A99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Live Q&amp;A</a:t>
          </a:r>
          <a:endParaRPr lang="en-US"/>
        </a:p>
      </dgm:t>
    </dgm:pt>
    <dgm:pt modelId="{65B102B3-0D27-4EAD-AEF9-00DC003CBF29}" type="parTrans" cxnId="{73220216-7070-4301-B5E7-3218EBBC5AED}">
      <dgm:prSet/>
      <dgm:spPr/>
      <dgm:t>
        <a:bodyPr/>
        <a:lstStyle/>
        <a:p>
          <a:endParaRPr lang="en-US"/>
        </a:p>
      </dgm:t>
    </dgm:pt>
    <dgm:pt modelId="{0109C2FE-0DB1-40EF-A25B-AC34EAD6A56F}" type="sibTrans" cxnId="{73220216-7070-4301-B5E7-3218EBBC5AED}">
      <dgm:prSet/>
      <dgm:spPr/>
      <dgm:t>
        <a:bodyPr/>
        <a:lstStyle/>
        <a:p>
          <a:endParaRPr lang="en-US"/>
        </a:p>
      </dgm:t>
    </dgm:pt>
    <dgm:pt modelId="{AFB285C2-EF04-42E9-9A36-18C80D8A1D20}" type="pres">
      <dgm:prSet presAssocID="{B204BBEF-315C-481E-B53D-DF35B73ECCAB}" presName="root" presStyleCnt="0">
        <dgm:presLayoutVars>
          <dgm:dir/>
          <dgm:resizeHandles val="exact"/>
        </dgm:presLayoutVars>
      </dgm:prSet>
      <dgm:spPr/>
    </dgm:pt>
    <dgm:pt modelId="{7692BC14-AB3B-4B17-8D70-9B0DB1F65651}" type="pres">
      <dgm:prSet presAssocID="{B03B0834-75D1-4F63-89C6-69755A1D77CF}" presName="compNode" presStyleCnt="0"/>
      <dgm:spPr/>
    </dgm:pt>
    <dgm:pt modelId="{798676E5-A85C-48AE-86F9-4DEBA76CCB1E}" type="pres">
      <dgm:prSet presAssocID="{B03B0834-75D1-4F63-89C6-69755A1D77CF}" presName="bgRect" presStyleLbl="bgShp" presStyleIdx="0" presStyleCnt="3" custLinFactNeighborX="-8224" custLinFactNeighborY="-15865"/>
      <dgm:spPr/>
    </dgm:pt>
    <dgm:pt modelId="{442620D4-27FB-443F-A78D-9A89B42E3E82}" type="pres">
      <dgm:prSet presAssocID="{B03B0834-75D1-4F63-89C6-69755A1D77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77C4C52-16AB-4389-A5CA-E1944FAAE73A}" type="pres">
      <dgm:prSet presAssocID="{B03B0834-75D1-4F63-89C6-69755A1D77CF}" presName="spaceRect" presStyleCnt="0"/>
      <dgm:spPr/>
    </dgm:pt>
    <dgm:pt modelId="{7A49B9AC-CDFA-448B-9B1C-35159C8C6065}" type="pres">
      <dgm:prSet presAssocID="{B03B0834-75D1-4F63-89C6-69755A1D77CF}" presName="parTx" presStyleLbl="revTx" presStyleIdx="0" presStyleCnt="3">
        <dgm:presLayoutVars>
          <dgm:chMax val="0"/>
          <dgm:chPref val="0"/>
        </dgm:presLayoutVars>
      </dgm:prSet>
      <dgm:spPr/>
    </dgm:pt>
    <dgm:pt modelId="{CF512690-AE8B-4436-901C-02D429CED5AD}" type="pres">
      <dgm:prSet presAssocID="{281EAF88-8194-455A-AD0E-6E584D2833C4}" presName="sibTrans" presStyleCnt="0"/>
      <dgm:spPr/>
    </dgm:pt>
    <dgm:pt modelId="{FD9A1ADD-B014-4A26-AD63-3600B414D9A8}" type="pres">
      <dgm:prSet presAssocID="{8EF49C91-B683-40DC-A84E-70EA0D457211}" presName="compNode" presStyleCnt="0"/>
      <dgm:spPr/>
    </dgm:pt>
    <dgm:pt modelId="{7A92D58B-5670-4802-A498-691147B60043}" type="pres">
      <dgm:prSet presAssocID="{8EF49C91-B683-40DC-A84E-70EA0D457211}" presName="bgRect" presStyleLbl="bgShp" presStyleIdx="1" presStyleCnt="3"/>
      <dgm:spPr/>
    </dgm:pt>
    <dgm:pt modelId="{3D868FCF-B054-4E0E-A40D-25A994562C67}" type="pres">
      <dgm:prSet presAssocID="{8EF49C91-B683-40DC-A84E-70EA0D4572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lly with solid fill"/>
        </a:ext>
      </dgm:extLst>
    </dgm:pt>
    <dgm:pt modelId="{F7641963-B762-4533-A962-0E2846D9D648}" type="pres">
      <dgm:prSet presAssocID="{8EF49C91-B683-40DC-A84E-70EA0D457211}" presName="spaceRect" presStyleCnt="0"/>
      <dgm:spPr/>
    </dgm:pt>
    <dgm:pt modelId="{09226B65-2E26-461A-8B16-F4B26E48B3F7}" type="pres">
      <dgm:prSet presAssocID="{8EF49C91-B683-40DC-A84E-70EA0D457211}" presName="parTx" presStyleLbl="revTx" presStyleIdx="1" presStyleCnt="3">
        <dgm:presLayoutVars>
          <dgm:chMax val="0"/>
          <dgm:chPref val="0"/>
        </dgm:presLayoutVars>
      </dgm:prSet>
      <dgm:spPr/>
    </dgm:pt>
    <dgm:pt modelId="{5D4FDEDE-597E-4734-B724-25842C9E839B}" type="pres">
      <dgm:prSet presAssocID="{3686B4B7-74E6-48E3-87A8-A2893EBEADF0}" presName="sibTrans" presStyleCnt="0"/>
      <dgm:spPr/>
    </dgm:pt>
    <dgm:pt modelId="{CD0A6FAE-F5DA-4318-B73F-800AF8B718AD}" type="pres">
      <dgm:prSet presAssocID="{CFA139D9-A0DF-47F8-A39D-A351A76A99AA}" presName="compNode" presStyleCnt="0"/>
      <dgm:spPr/>
    </dgm:pt>
    <dgm:pt modelId="{BA4ED767-01AA-449E-8F33-A3A50B403C40}" type="pres">
      <dgm:prSet presAssocID="{CFA139D9-A0DF-47F8-A39D-A351A76A99AA}" presName="bgRect" presStyleLbl="bgShp" presStyleIdx="2" presStyleCnt="3"/>
      <dgm:spPr/>
    </dgm:pt>
    <dgm:pt modelId="{F674758A-822C-4627-A879-EA91688F42E0}" type="pres">
      <dgm:prSet presAssocID="{CFA139D9-A0DF-47F8-A39D-A351A76A99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F70D37C-3819-4764-815F-A5FBA1815D88}" type="pres">
      <dgm:prSet presAssocID="{CFA139D9-A0DF-47F8-A39D-A351A76A99AA}" presName="spaceRect" presStyleCnt="0"/>
      <dgm:spPr/>
    </dgm:pt>
    <dgm:pt modelId="{DD379A05-38CA-4D70-9750-43FB5A550286}" type="pres">
      <dgm:prSet presAssocID="{CFA139D9-A0DF-47F8-A39D-A351A76A99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220216-7070-4301-B5E7-3218EBBC5AED}" srcId="{B204BBEF-315C-481E-B53D-DF35B73ECCAB}" destId="{CFA139D9-A0DF-47F8-A39D-A351A76A99AA}" srcOrd="2" destOrd="0" parTransId="{65B102B3-0D27-4EAD-AEF9-00DC003CBF29}" sibTransId="{0109C2FE-0DB1-40EF-A25B-AC34EAD6A56F}"/>
    <dgm:cxn modelId="{9DE1D52A-5AC9-4D1C-9852-0EE3863FF173}" type="presOf" srcId="{B03B0834-75D1-4F63-89C6-69755A1D77CF}" destId="{7A49B9AC-CDFA-448B-9B1C-35159C8C6065}" srcOrd="0" destOrd="0" presId="urn:microsoft.com/office/officeart/2018/2/layout/IconVerticalSolidList"/>
    <dgm:cxn modelId="{4A4E982C-1FF5-4D5F-99B0-1EDF7FBD8BFA}" type="presOf" srcId="{8EF49C91-B683-40DC-A84E-70EA0D457211}" destId="{09226B65-2E26-461A-8B16-F4B26E48B3F7}" srcOrd="0" destOrd="0" presId="urn:microsoft.com/office/officeart/2018/2/layout/IconVerticalSolidList"/>
    <dgm:cxn modelId="{E4286D60-3F01-4D77-BE8A-63104CBCE71A}" srcId="{B204BBEF-315C-481E-B53D-DF35B73ECCAB}" destId="{8EF49C91-B683-40DC-A84E-70EA0D457211}" srcOrd="1" destOrd="0" parTransId="{F9BE0A10-6816-4632-B470-759394D438B5}" sibTransId="{3686B4B7-74E6-48E3-87A8-A2893EBEADF0}"/>
    <dgm:cxn modelId="{1C1D4473-793A-4389-BA81-D034C312E5C9}" srcId="{B204BBEF-315C-481E-B53D-DF35B73ECCAB}" destId="{B03B0834-75D1-4F63-89C6-69755A1D77CF}" srcOrd="0" destOrd="0" parTransId="{333CA944-C1C8-49AF-9A24-E7E5077250DA}" sibTransId="{281EAF88-8194-455A-AD0E-6E584D2833C4}"/>
    <dgm:cxn modelId="{E659EE57-7757-4F35-9D05-35E344F414D0}" type="presOf" srcId="{CFA139D9-A0DF-47F8-A39D-A351A76A99AA}" destId="{DD379A05-38CA-4D70-9750-43FB5A550286}" srcOrd="0" destOrd="0" presId="urn:microsoft.com/office/officeart/2018/2/layout/IconVerticalSolidList"/>
    <dgm:cxn modelId="{DD6F66F8-575A-4CD0-80F8-8A006A4671E7}" type="presOf" srcId="{B204BBEF-315C-481E-B53D-DF35B73ECCAB}" destId="{AFB285C2-EF04-42E9-9A36-18C80D8A1D20}" srcOrd="0" destOrd="0" presId="urn:microsoft.com/office/officeart/2018/2/layout/IconVerticalSolidList"/>
    <dgm:cxn modelId="{E80EF388-9557-4148-AF03-EA675BD5B9A0}" type="presParOf" srcId="{AFB285C2-EF04-42E9-9A36-18C80D8A1D20}" destId="{7692BC14-AB3B-4B17-8D70-9B0DB1F65651}" srcOrd="0" destOrd="0" presId="urn:microsoft.com/office/officeart/2018/2/layout/IconVerticalSolidList"/>
    <dgm:cxn modelId="{AB1F6D5D-A9D7-43EF-8C83-9DA867F1E019}" type="presParOf" srcId="{7692BC14-AB3B-4B17-8D70-9B0DB1F65651}" destId="{798676E5-A85C-48AE-86F9-4DEBA76CCB1E}" srcOrd="0" destOrd="0" presId="urn:microsoft.com/office/officeart/2018/2/layout/IconVerticalSolidList"/>
    <dgm:cxn modelId="{BF1ABBC7-FEA2-496C-A667-52FE992F21DE}" type="presParOf" srcId="{7692BC14-AB3B-4B17-8D70-9B0DB1F65651}" destId="{442620D4-27FB-443F-A78D-9A89B42E3E82}" srcOrd="1" destOrd="0" presId="urn:microsoft.com/office/officeart/2018/2/layout/IconVerticalSolidList"/>
    <dgm:cxn modelId="{FDD669D8-AB90-4D96-A006-2AF892C8CE8B}" type="presParOf" srcId="{7692BC14-AB3B-4B17-8D70-9B0DB1F65651}" destId="{877C4C52-16AB-4389-A5CA-E1944FAAE73A}" srcOrd="2" destOrd="0" presId="urn:microsoft.com/office/officeart/2018/2/layout/IconVerticalSolidList"/>
    <dgm:cxn modelId="{8D7E0243-3F5A-46A8-A86B-35712E6CBAF4}" type="presParOf" srcId="{7692BC14-AB3B-4B17-8D70-9B0DB1F65651}" destId="{7A49B9AC-CDFA-448B-9B1C-35159C8C6065}" srcOrd="3" destOrd="0" presId="urn:microsoft.com/office/officeart/2018/2/layout/IconVerticalSolidList"/>
    <dgm:cxn modelId="{AA65C64F-ECA2-41F0-89E4-748910CDED89}" type="presParOf" srcId="{AFB285C2-EF04-42E9-9A36-18C80D8A1D20}" destId="{CF512690-AE8B-4436-901C-02D429CED5AD}" srcOrd="1" destOrd="0" presId="urn:microsoft.com/office/officeart/2018/2/layout/IconVerticalSolidList"/>
    <dgm:cxn modelId="{D0CACB16-470E-481E-9DC1-21C309C6F45A}" type="presParOf" srcId="{AFB285C2-EF04-42E9-9A36-18C80D8A1D20}" destId="{FD9A1ADD-B014-4A26-AD63-3600B414D9A8}" srcOrd="2" destOrd="0" presId="urn:microsoft.com/office/officeart/2018/2/layout/IconVerticalSolidList"/>
    <dgm:cxn modelId="{609177D7-B256-4823-A852-4A6C95B06576}" type="presParOf" srcId="{FD9A1ADD-B014-4A26-AD63-3600B414D9A8}" destId="{7A92D58B-5670-4802-A498-691147B60043}" srcOrd="0" destOrd="0" presId="urn:microsoft.com/office/officeart/2018/2/layout/IconVerticalSolidList"/>
    <dgm:cxn modelId="{59A33646-C3AD-4295-9FF6-C3F718318CBD}" type="presParOf" srcId="{FD9A1ADD-B014-4A26-AD63-3600B414D9A8}" destId="{3D868FCF-B054-4E0E-A40D-25A994562C67}" srcOrd="1" destOrd="0" presId="urn:microsoft.com/office/officeart/2018/2/layout/IconVerticalSolidList"/>
    <dgm:cxn modelId="{03C7E8B5-980A-4B7F-829A-7D8023D2A44F}" type="presParOf" srcId="{FD9A1ADD-B014-4A26-AD63-3600B414D9A8}" destId="{F7641963-B762-4533-A962-0E2846D9D648}" srcOrd="2" destOrd="0" presId="urn:microsoft.com/office/officeart/2018/2/layout/IconVerticalSolidList"/>
    <dgm:cxn modelId="{FBFF419C-A5FC-4CCF-BFA2-1C384D52CB7B}" type="presParOf" srcId="{FD9A1ADD-B014-4A26-AD63-3600B414D9A8}" destId="{09226B65-2E26-461A-8B16-F4B26E48B3F7}" srcOrd="3" destOrd="0" presId="urn:microsoft.com/office/officeart/2018/2/layout/IconVerticalSolidList"/>
    <dgm:cxn modelId="{C6F0DB2D-7A52-4619-BD66-65336C02AC38}" type="presParOf" srcId="{AFB285C2-EF04-42E9-9A36-18C80D8A1D20}" destId="{5D4FDEDE-597E-4734-B724-25842C9E839B}" srcOrd="3" destOrd="0" presId="urn:microsoft.com/office/officeart/2018/2/layout/IconVerticalSolidList"/>
    <dgm:cxn modelId="{0F232C35-153E-4FA5-AA3B-E5A424324D4F}" type="presParOf" srcId="{AFB285C2-EF04-42E9-9A36-18C80D8A1D20}" destId="{CD0A6FAE-F5DA-4318-B73F-800AF8B718AD}" srcOrd="4" destOrd="0" presId="urn:microsoft.com/office/officeart/2018/2/layout/IconVerticalSolidList"/>
    <dgm:cxn modelId="{51401665-CFA3-4252-B3F9-25BDA8EF04F4}" type="presParOf" srcId="{CD0A6FAE-F5DA-4318-B73F-800AF8B718AD}" destId="{BA4ED767-01AA-449E-8F33-A3A50B403C40}" srcOrd="0" destOrd="0" presId="urn:microsoft.com/office/officeart/2018/2/layout/IconVerticalSolidList"/>
    <dgm:cxn modelId="{90AC2C96-C798-4677-90A0-C41CA58C0F47}" type="presParOf" srcId="{CD0A6FAE-F5DA-4318-B73F-800AF8B718AD}" destId="{F674758A-822C-4627-A879-EA91688F42E0}" srcOrd="1" destOrd="0" presId="urn:microsoft.com/office/officeart/2018/2/layout/IconVerticalSolidList"/>
    <dgm:cxn modelId="{41BDC4D7-6858-4DF4-BD1D-682D72620BEF}" type="presParOf" srcId="{CD0A6FAE-F5DA-4318-B73F-800AF8B718AD}" destId="{4F70D37C-3819-4764-815F-A5FBA1815D88}" srcOrd="2" destOrd="0" presId="urn:microsoft.com/office/officeart/2018/2/layout/IconVerticalSolidList"/>
    <dgm:cxn modelId="{58C53BCE-2115-4788-8DAF-430971070BA5}" type="presParOf" srcId="{CD0A6FAE-F5DA-4318-B73F-800AF8B718AD}" destId="{DD379A05-38CA-4D70-9750-43FB5A5502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087C9-A61B-40E4-BE7F-BA7CA0980CC6}">
      <dsp:nvSpPr>
        <dsp:cNvPr id="0" name=""/>
        <dsp:cNvSpPr/>
      </dsp:nvSpPr>
      <dsp:spPr>
        <a:xfrm>
          <a:off x="0" y="48668"/>
          <a:ext cx="6391275" cy="1118812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This workgroup will be recorded and made available on OHS’s website by early next week. </a:t>
          </a:r>
          <a:endParaRPr lang="en-US" sz="2000" kern="1200"/>
        </a:p>
      </dsp:txBody>
      <dsp:txXfrm>
        <a:off x="54616" y="103284"/>
        <a:ext cx="6282043" cy="1009580"/>
      </dsp:txXfrm>
    </dsp:sp>
    <dsp:sp modelId="{637A9C2E-2D65-4FDA-949D-21D9191BB7F3}">
      <dsp:nvSpPr>
        <dsp:cNvPr id="0" name=""/>
        <dsp:cNvSpPr/>
      </dsp:nvSpPr>
      <dsp:spPr>
        <a:xfrm>
          <a:off x="0" y="1225080"/>
          <a:ext cx="6391275" cy="1118812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Please stay muted.</a:t>
          </a:r>
          <a:endParaRPr lang="en-US" sz="2000" kern="1200"/>
        </a:p>
      </dsp:txBody>
      <dsp:txXfrm>
        <a:off x="54616" y="1279696"/>
        <a:ext cx="6282043" cy="1009580"/>
      </dsp:txXfrm>
    </dsp:sp>
    <dsp:sp modelId="{DFBC61E7-46B8-4993-954C-F857CA5978C3}">
      <dsp:nvSpPr>
        <dsp:cNvPr id="0" name=""/>
        <dsp:cNvSpPr/>
      </dsp:nvSpPr>
      <dsp:spPr>
        <a:xfrm>
          <a:off x="0" y="2401493"/>
          <a:ext cx="6391275" cy="1118812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If you have a question:</a:t>
          </a:r>
          <a:endParaRPr lang="en-US" sz="2000" kern="1200"/>
        </a:p>
      </dsp:txBody>
      <dsp:txXfrm>
        <a:off x="54616" y="2456109"/>
        <a:ext cx="6282043" cy="1009580"/>
      </dsp:txXfrm>
    </dsp:sp>
    <dsp:sp modelId="{61D45B2F-8E4A-41A5-A612-57562C5D1513}">
      <dsp:nvSpPr>
        <dsp:cNvPr id="0" name=""/>
        <dsp:cNvSpPr/>
      </dsp:nvSpPr>
      <dsp:spPr>
        <a:xfrm>
          <a:off x="0" y="3520306"/>
          <a:ext cx="6391275" cy="55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“Raise your hand” function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 dirty="0"/>
            <a:t>Put it in the chat</a:t>
          </a:r>
          <a:endParaRPr lang="en-US" sz="1600" kern="1200" dirty="0"/>
        </a:p>
      </dsp:txBody>
      <dsp:txXfrm>
        <a:off x="0" y="3520306"/>
        <a:ext cx="6391275" cy="558900"/>
      </dsp:txXfrm>
    </dsp:sp>
    <dsp:sp modelId="{AF95C429-C5CE-459E-8D7F-5A146E57BB4C}">
      <dsp:nvSpPr>
        <dsp:cNvPr id="0" name=""/>
        <dsp:cNvSpPr/>
      </dsp:nvSpPr>
      <dsp:spPr>
        <a:xfrm>
          <a:off x="0" y="4079206"/>
          <a:ext cx="6391275" cy="1118812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Information shared in this workgroup should be disseminated to all HMIS end users regardless of their attendance today.</a:t>
          </a:r>
          <a:endParaRPr lang="en-US" sz="2000" kern="1200" dirty="0"/>
        </a:p>
      </dsp:txBody>
      <dsp:txXfrm>
        <a:off x="54616" y="4133822"/>
        <a:ext cx="6282043" cy="100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676E5-A85C-48AE-86F9-4DEBA76CCB1E}">
      <dsp:nvSpPr>
        <dsp:cNvPr id="0" name=""/>
        <dsp:cNvSpPr/>
      </dsp:nvSpPr>
      <dsp:spPr>
        <a:xfrm>
          <a:off x="0" y="0"/>
          <a:ext cx="6055253" cy="15549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620D4-27FB-443F-A78D-9A89B42E3E82}">
      <dsp:nvSpPr>
        <dsp:cNvPr id="0" name=""/>
        <dsp:cNvSpPr/>
      </dsp:nvSpPr>
      <dsp:spPr>
        <a:xfrm>
          <a:off x="470376" y="350531"/>
          <a:ext cx="855230" cy="855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9B9AC-CDFA-448B-9B1C-35159C8C6065}">
      <dsp:nvSpPr>
        <dsp:cNvPr id="0" name=""/>
        <dsp:cNvSpPr/>
      </dsp:nvSpPr>
      <dsp:spPr>
        <a:xfrm>
          <a:off x="1795984" y="664"/>
          <a:ext cx="4259268" cy="155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7" tIns="164567" rIns="164567" bIns="1645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Housing Inventory Count (HIC)</a:t>
          </a:r>
          <a:endParaRPr lang="en-US" sz="2500" kern="1200" dirty="0"/>
        </a:p>
      </dsp:txBody>
      <dsp:txXfrm>
        <a:off x="1795984" y="664"/>
        <a:ext cx="4259268" cy="1554965"/>
      </dsp:txXfrm>
    </dsp:sp>
    <dsp:sp modelId="{7A92D58B-5670-4802-A498-691147B60043}">
      <dsp:nvSpPr>
        <dsp:cNvPr id="0" name=""/>
        <dsp:cNvSpPr/>
      </dsp:nvSpPr>
      <dsp:spPr>
        <a:xfrm>
          <a:off x="0" y="1944370"/>
          <a:ext cx="6055253" cy="15549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68FCF-B054-4E0E-A40D-25A994562C67}">
      <dsp:nvSpPr>
        <dsp:cNvPr id="0" name=""/>
        <dsp:cNvSpPr/>
      </dsp:nvSpPr>
      <dsp:spPr>
        <a:xfrm>
          <a:off x="470376" y="2294238"/>
          <a:ext cx="855230" cy="8552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26B65-2E26-461A-8B16-F4B26E48B3F7}">
      <dsp:nvSpPr>
        <dsp:cNvPr id="0" name=""/>
        <dsp:cNvSpPr/>
      </dsp:nvSpPr>
      <dsp:spPr>
        <a:xfrm>
          <a:off x="1795984" y="1944370"/>
          <a:ext cx="4259268" cy="155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7" tIns="164567" rIns="164567" bIns="1645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Point-In-Time (PIT) Count</a:t>
          </a:r>
          <a:endParaRPr lang="en-US" sz="2500" kern="1200"/>
        </a:p>
      </dsp:txBody>
      <dsp:txXfrm>
        <a:off x="1795984" y="1944370"/>
        <a:ext cx="4259268" cy="1554965"/>
      </dsp:txXfrm>
    </dsp:sp>
    <dsp:sp modelId="{BA4ED767-01AA-449E-8F33-A3A50B403C40}">
      <dsp:nvSpPr>
        <dsp:cNvPr id="0" name=""/>
        <dsp:cNvSpPr/>
      </dsp:nvSpPr>
      <dsp:spPr>
        <a:xfrm>
          <a:off x="0" y="3888077"/>
          <a:ext cx="6055253" cy="15549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4758A-822C-4627-A879-EA91688F42E0}">
      <dsp:nvSpPr>
        <dsp:cNvPr id="0" name=""/>
        <dsp:cNvSpPr/>
      </dsp:nvSpPr>
      <dsp:spPr>
        <a:xfrm>
          <a:off x="470376" y="4237944"/>
          <a:ext cx="855230" cy="8552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79A05-38CA-4D70-9750-43FB5A550286}">
      <dsp:nvSpPr>
        <dsp:cNvPr id="0" name=""/>
        <dsp:cNvSpPr/>
      </dsp:nvSpPr>
      <dsp:spPr>
        <a:xfrm>
          <a:off x="1795984" y="3888077"/>
          <a:ext cx="4259268" cy="155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7" tIns="164567" rIns="164567" bIns="1645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Live Q&amp;A</a:t>
          </a:r>
          <a:endParaRPr lang="en-US" sz="2500" kern="1200"/>
        </a:p>
      </dsp:txBody>
      <dsp:txXfrm>
        <a:off x="1795984" y="3888077"/>
        <a:ext cx="4259268" cy="1554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3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0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1ED35C3-3F08-453A-8E4C-45FE30AF029B}" type="datetimeFigureOut">
              <a:rPr lang="en-US" smtClean="0"/>
              <a:t>2024-01-03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hudexchange.info/resources/documents/PIT-Count-Methodology-Guide.pdf" TargetMode="External"/><Relationship Id="rId7" Type="http://schemas.openxmlformats.org/officeDocument/2006/relationships/image" Target="../media/image26.svg"/><Relationship Id="rId2" Type="http://schemas.openxmlformats.org/officeDocument/2006/relationships/hyperlink" Target="https://www.hud.gov/sites/dfiles/CPD/documents/2024-HIC-and-PIT-Data-Collection-Notice-2023-11-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hyperlink" Target="file:///\\CCDCVOHSFS01\Home\nbutina\PIT%20HIC\2024\Cuyahoga%20Continuum%20of%20Care%202024%20PIT%20HIC%20Guidance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6.sv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846F-9277-2F88-E028-7FA372C0F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5" y="1143000"/>
            <a:ext cx="6268246" cy="3134032"/>
          </a:xfrm>
        </p:spPr>
        <p:txBody>
          <a:bodyPr>
            <a:normAutofit/>
          </a:bodyPr>
          <a:lstStyle/>
          <a:p>
            <a:r>
              <a:rPr lang="en-US" sz="6600"/>
              <a:t>HMIS End User Workgroup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B9557-F75E-05CF-6F36-A28F2C77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825" y="4473677"/>
            <a:ext cx="6268246" cy="126814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Cleveland/Cuyahoga County Office of Homeless Services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1/3/2024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68DA73A2-87A2-85FD-8AFF-F15F8C1ADE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94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4" y="952990"/>
            <a:ext cx="8761413" cy="706964"/>
          </a:xfrm>
        </p:spPr>
        <p:txBody>
          <a:bodyPr/>
          <a:lstStyle/>
          <a:p>
            <a:r>
              <a:rPr lang="en-US" dirty="0"/>
              <a:t>Timing of the Count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ABE113-91D2-31AA-11FF-2F3F8F7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1"/>
            <a:ext cx="4028791" cy="3405228"/>
          </a:xfrm>
        </p:spPr>
        <p:txBody>
          <a:bodyPr>
            <a:normAutofit/>
          </a:bodyPr>
          <a:lstStyle/>
          <a:p>
            <a:r>
              <a:rPr lang="en-US" b="1" dirty="0"/>
              <a:t>1/23/24 </a:t>
            </a:r>
            <a:r>
              <a:rPr lang="en-US" dirty="0"/>
              <a:t>is the night of the count. </a:t>
            </a:r>
          </a:p>
          <a:p>
            <a:r>
              <a:rPr lang="en-US" dirty="0"/>
              <a:t>The term “night” refers to a period of sunset to sunrise spanning two dates (1/23/24 and 1/24/24).</a:t>
            </a:r>
          </a:p>
          <a:p>
            <a:r>
              <a:rPr lang="en-US" dirty="0"/>
              <a:t>Locally, we have set the timing of the count starting at 5:30p on 1/23 and ending at 10a on 1/24.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69D81-D558-B055-0271-ED7806BF3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746" y="2603501"/>
            <a:ext cx="7002626" cy="30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18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754" y="952990"/>
            <a:ext cx="8761413" cy="706964"/>
          </a:xfrm>
        </p:spPr>
        <p:txBody>
          <a:bodyPr/>
          <a:lstStyle/>
          <a:p>
            <a:r>
              <a:rPr lang="en-US" dirty="0"/>
              <a:t>Data Required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982DE-19EE-4BE4-A75E-8CD4AA2F0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HOUSEHOLD TYPES: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CE634D-3456-15E2-23E3-8A2C0A269A4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Households with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Households without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Households with only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Households without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Households with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Veteran Households with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Veteran Households without children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52BDEA-4515-C3F2-78BB-4159A358A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DATA REQUIRED FOR EACH HOUSEHOLD TYPE: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B5C0F7-F2F4-712C-CACF-A13A7FE915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 of households 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 of persons served in those households with the following subsets identified: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Age tiers (under 18, 18-24, 25-34, 35-44, 45-54, 55-64, 65+)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Race &amp; Ethnicity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Chronic homelessness status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7B18-A559-F638-3B26-4FFF108F0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SPECIAL SUBPOPULATIONS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CA01B4-F1CE-FF64-6E9D-D681F0992AC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 of adults (all populations; older than 18) with/who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Serious Mental Illness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Substance Use Disorder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HIV/AIDS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Survivors of Domestic Violence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7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03" y="952990"/>
            <a:ext cx="8761413" cy="706964"/>
          </a:xfrm>
        </p:spPr>
        <p:txBody>
          <a:bodyPr/>
          <a:lstStyle/>
          <a:p>
            <a:r>
              <a:rPr lang="en-US" dirty="0"/>
              <a:t>Data Collection Processes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D359E2-41CF-F615-83A9-E4703CFF4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075" y="2390999"/>
            <a:ext cx="4825157" cy="576262"/>
          </a:xfrm>
        </p:spPr>
        <p:txBody>
          <a:bodyPr/>
          <a:lstStyle/>
          <a:p>
            <a:r>
              <a:rPr lang="en-US" dirty="0"/>
              <a:t>Sheltered Count – HMIS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58ADB4-8542-B575-5BF4-41FE1E03F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075" y="2967261"/>
            <a:ext cx="4825158" cy="34464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the PIT date, ensure that all entries and exits are completed in HMIS.</a:t>
            </a:r>
          </a:p>
          <a:p>
            <a:pPr lvl="1"/>
            <a:r>
              <a:rPr lang="en-US" dirty="0"/>
              <a:t>ONLY CLIENTS WHO STAYED THE NIGHT ON THE PIT NIGHT SHOULD BE OPEN!</a:t>
            </a:r>
          </a:p>
          <a:p>
            <a:r>
              <a:rPr lang="en-US" dirty="0"/>
              <a:t>Run an APR (HUDX-227) for the PIT date and ensure all errors are fixed. </a:t>
            </a:r>
          </a:p>
          <a:p>
            <a:pPr lvl="1"/>
            <a:r>
              <a:rPr lang="en-US" dirty="0"/>
              <a:t>Specifically, ensure the correct people are showing as active and that all disability/DV questions are answered.</a:t>
            </a:r>
          </a:p>
          <a:p>
            <a:r>
              <a:rPr lang="en-US" dirty="0"/>
              <a:t>Send an email to OHS with APR attached confirming the numbers are correct </a:t>
            </a:r>
            <a:r>
              <a:rPr lang="en-US" b="1" dirty="0"/>
              <a:t>BY END OF DAY 2/6/2024.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C2728B-9C0F-5CA8-4BF3-B011FC311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833" y="2390999"/>
            <a:ext cx="4825159" cy="576262"/>
          </a:xfrm>
        </p:spPr>
        <p:txBody>
          <a:bodyPr/>
          <a:lstStyle/>
          <a:p>
            <a:r>
              <a:rPr lang="en-US" dirty="0"/>
              <a:t>Sheltered Count – Non-HMIS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4DC1BB0-3012-7F7D-A838-95E1E42CD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831" y="2967261"/>
            <a:ext cx="4825159" cy="34464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the PIT date, ensure that all data collected in an HMIS-comparable database is accurate. </a:t>
            </a:r>
          </a:p>
          <a:p>
            <a:r>
              <a:rPr lang="en-US" dirty="0"/>
              <a:t>Pull a roster report for the PIT date with all the required data elements listed in previous slide – this should include NAMES, DOBs, and SSNs (if acquired) of all program participants. </a:t>
            </a:r>
          </a:p>
          <a:p>
            <a:r>
              <a:rPr lang="en-US" dirty="0"/>
              <a:t>Send roster as a spreadsheet to OHS </a:t>
            </a:r>
            <a:r>
              <a:rPr lang="en-US" b="1" dirty="0"/>
              <a:t>BY END OF DAY 2/6/2024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4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03" y="952990"/>
            <a:ext cx="8761413" cy="706964"/>
          </a:xfrm>
        </p:spPr>
        <p:txBody>
          <a:bodyPr/>
          <a:lstStyle/>
          <a:p>
            <a:r>
              <a:rPr lang="en-US" dirty="0"/>
              <a:t>Data Collection Processes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D359E2-41CF-F615-83A9-E4703CFF4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075" y="2390999"/>
            <a:ext cx="4825157" cy="576262"/>
          </a:xfrm>
        </p:spPr>
        <p:txBody>
          <a:bodyPr/>
          <a:lstStyle/>
          <a:p>
            <a:r>
              <a:rPr lang="en-US" dirty="0"/>
              <a:t>Unsheltered Count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58ADB4-8542-B575-5BF4-41FE1E03F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075" y="2967261"/>
            <a:ext cx="4825158" cy="34464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Prior to the PIT date, OHS &amp; NEOCH will convene a meeting with outreach providers and other volunteer groups to discuss deployment plan. </a:t>
            </a:r>
          </a:p>
          <a:p>
            <a:r>
              <a:rPr lang="en-US" b="1" dirty="0"/>
              <a:t>During the week of 1/15/2024, </a:t>
            </a:r>
            <a:r>
              <a:rPr lang="en-US" dirty="0"/>
              <a:t>those providers are to pick up a set of PIT Street Cards from OHS’s office</a:t>
            </a:r>
          </a:p>
          <a:p>
            <a:pPr lvl="1"/>
            <a:r>
              <a:rPr lang="en-US" b="1" dirty="0"/>
              <a:t>310 W Lakeside, Cleveland, OH 44113</a:t>
            </a:r>
          </a:p>
          <a:p>
            <a:endParaRPr lang="en-US" b="1" dirty="0"/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B8470-317D-0781-A49B-D02DA9C7C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09" y="2967261"/>
            <a:ext cx="4825159" cy="344641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Starting at 5:30p on 1/23/24 and ending at 10a on 1/24/24, </a:t>
            </a:r>
            <a:r>
              <a:rPr lang="en-US" dirty="0"/>
              <a:t>the count will be conducted, focusing on those who are bedded down for that night.</a:t>
            </a:r>
          </a:p>
          <a:p>
            <a:r>
              <a:rPr lang="en-US" dirty="0"/>
              <a:t>Each person interviewed should have  PIT Street Card filled out in its entirety. Cards with missing identifying information will be left out. </a:t>
            </a:r>
          </a:p>
          <a:p>
            <a:r>
              <a:rPr lang="en-US" dirty="0"/>
              <a:t>PIT Street Cards are to be returned to OHS’s office </a:t>
            </a:r>
            <a:r>
              <a:rPr lang="en-US" b="1" dirty="0"/>
              <a:t>BEFORE 1/26/24. </a:t>
            </a:r>
            <a:r>
              <a:rPr lang="en-US" dirty="0"/>
              <a:t>Any card turned in after that date will not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25890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754" y="952990"/>
            <a:ext cx="8761413" cy="706964"/>
          </a:xfrm>
        </p:spPr>
        <p:txBody>
          <a:bodyPr/>
          <a:lstStyle/>
          <a:p>
            <a:r>
              <a:rPr lang="en-US" dirty="0"/>
              <a:t>Data Collection Processes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CB2DE5-0933-833D-A55B-818CF99B2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3097368"/>
            <a:ext cx="8761412" cy="2922431"/>
          </a:xfrm>
        </p:spPr>
        <p:txBody>
          <a:bodyPr/>
          <a:lstStyle/>
          <a:p>
            <a:r>
              <a:rPr lang="en-US" dirty="0"/>
              <a:t>OHS will review and compare all PIT Street Cards, rosters from non-HMIS-participating providers, and rosters from HMIS-participating providers.</a:t>
            </a:r>
          </a:p>
          <a:p>
            <a:r>
              <a:rPr lang="en-US" dirty="0"/>
              <a:t>Any PIT Street Card that is incomplete/does not have enough identifying information on it will be discarded.</a:t>
            </a:r>
          </a:p>
          <a:p>
            <a:r>
              <a:rPr lang="en-US" dirty="0"/>
              <a:t>Any PIT Street Card that is duplicated with a sheltered situation will be discarded.</a:t>
            </a:r>
          </a:p>
          <a:p>
            <a:r>
              <a:rPr lang="en-US" dirty="0"/>
              <a:t>Any duplicated, sheltered person will be discussed by OHS and the providers that are overlapping until only one shelter enrollment exists.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D4D2AC10-C298-170B-F45C-1EF24CBB87A1}"/>
              </a:ext>
            </a:extLst>
          </p:cNvPr>
          <p:cNvSpPr txBox="1">
            <a:spLocks/>
          </p:cNvSpPr>
          <p:nvPr/>
        </p:nvSpPr>
        <p:spPr>
          <a:xfrm>
            <a:off x="1154955" y="2590622"/>
            <a:ext cx="4825157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Deduplication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961897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9E411-DE89-1DE9-42B0-DFDAC73A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645" y="1143000"/>
            <a:ext cx="6701869" cy="1120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IMPORTANT NOTE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B5B92-AA9E-D92F-46C2-068B1924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645" y="2365755"/>
            <a:ext cx="6701869" cy="3376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hmis</a:t>
            </a:r>
            <a:r>
              <a:rPr lang="en-US" dirty="0">
                <a:solidFill>
                  <a:schemeClr val="bg1"/>
                </a:solidFill>
              </a:rPr>
              <a:t> data submitted for both the HIC and PIT Count should NEVER be changed over the course of the year!</a:t>
            </a:r>
          </a:p>
          <a:p>
            <a:r>
              <a:rPr lang="en-US" dirty="0">
                <a:solidFill>
                  <a:schemeClr val="bg1"/>
                </a:solidFill>
              </a:rPr>
              <a:t>All end-of-year, federal reporting is going to refer to what was submitted for this count and the data will need to match!</a:t>
            </a:r>
          </a:p>
          <a:p>
            <a:r>
              <a:rPr lang="en-US" dirty="0">
                <a:solidFill>
                  <a:schemeClr val="bg1"/>
                </a:solidFill>
              </a:rPr>
              <a:t>By confirming your data via email to OHS, you are agreeing that this data will never change and is completely accurate!</a:t>
            </a:r>
          </a:p>
        </p:txBody>
      </p:sp>
      <p:pic>
        <p:nvPicPr>
          <p:cNvPr id="5" name="Graphic 4" descr="Exclamation mark with solid fill">
            <a:extLst>
              <a:ext uri="{FF2B5EF4-FFF2-40B4-BE49-F238E27FC236}">
                <a16:creationId xmlns:a16="http://schemas.microsoft.com/office/drawing/2014/main" id="{C4AC67F3-2676-B587-A908-F3E9DFD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4156FFF7-6A2D-EF66-3174-EBA57E8A919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47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DD39-782D-3524-7F68-B8176AF4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5" y="973668"/>
            <a:ext cx="8761413" cy="706964"/>
          </a:xfrm>
        </p:spPr>
        <p:txBody>
          <a:bodyPr/>
          <a:lstStyle/>
          <a:p>
            <a:r>
              <a:rPr lang="en-US" dirty="0"/>
              <a:t>Links to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539B4-705A-EDA6-EEA2-037E2403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2024 Housing Inventory Count (HIC) and Point-In-Time (PIT) Count Data Collection Notice</a:t>
            </a:r>
          </a:p>
          <a:p>
            <a:pPr lvl="1"/>
            <a:r>
              <a:rPr lang="en-US" dirty="0">
                <a:hlinkClick r:id="rId2"/>
              </a:rPr>
              <a:t>https://www.hud.gov/sites/dfiles/CPD/documents/2024-HIC-and-PIT-Data-Collection-Notice-2023-11-02.pdf</a:t>
            </a:r>
            <a:endParaRPr lang="en-US" dirty="0"/>
          </a:p>
          <a:p>
            <a:r>
              <a:rPr lang="en-US" dirty="0"/>
              <a:t>HUD Point-In-Time (PIT) Count Methodology</a:t>
            </a:r>
          </a:p>
          <a:p>
            <a:pPr lvl="1"/>
            <a:r>
              <a:rPr lang="en-US" dirty="0">
                <a:hlinkClick r:id="rId3"/>
              </a:rPr>
              <a:t>https://files.hudexchange.info/resources/documents/PIT-Count-Methodology-Guide.pdf</a:t>
            </a:r>
            <a:endParaRPr lang="en-US" dirty="0"/>
          </a:p>
          <a:p>
            <a:r>
              <a:rPr lang="en-US" dirty="0"/>
              <a:t>Cuyahoga County CoC 2024 Point-In-Time Count and Housing Inventory Count Guidance Document</a:t>
            </a:r>
          </a:p>
          <a:p>
            <a:pPr lvl="1"/>
            <a:r>
              <a:rPr lang="en-US" dirty="0">
                <a:hlinkClick r:id="rId4" action="ppaction://hlinkfile"/>
              </a:rPr>
              <a:t>file:///H:/PIT%20HIC/2024/Cuyahoga%20Continuum%20of%20Care%202024%20PIT%20HIC%20Guidance.pdf</a:t>
            </a:r>
            <a:endParaRPr lang="en-US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8FF9C83-7542-BB78-C698-A1EA73BA7DE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Link with solid fill">
            <a:extLst>
              <a:ext uri="{FF2B5EF4-FFF2-40B4-BE49-F238E27FC236}">
                <a16:creationId xmlns:a16="http://schemas.microsoft.com/office/drawing/2014/main" id="{E04EBAD1-43F5-804F-1EA6-288EF9C47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525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053649-BF71-CDF4-0FC4-FEF8BB18E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030" y="3872506"/>
            <a:ext cx="8825658" cy="9144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2EAFAD3A-4F22-04AF-3DC8-D35F53CC77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80A221BE-83AF-C52B-ACD3-287532AE5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68" y="3804244"/>
            <a:ext cx="982662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2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97114-ADED-01AF-4B29-81FD3269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792" y="3079593"/>
            <a:ext cx="3405616" cy="698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Housekeeping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024985-A6E4-CCE3-A485-93A36E9EF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73318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1163AE57-A95D-9CC1-2D20-19D2F4C92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126" y="2891656"/>
            <a:ext cx="1119722" cy="10746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109758EB-08C0-1451-8F20-5B27529A7D7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89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5EB34-74A5-D68B-8AE6-ADE9DCBB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80" y="1012126"/>
            <a:ext cx="2942210" cy="483374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Graphic 6" descr="Checklist with solid fill">
            <a:extLst>
              <a:ext uri="{FF2B5EF4-FFF2-40B4-BE49-F238E27FC236}">
                <a16:creationId xmlns:a16="http://schemas.microsoft.com/office/drawing/2014/main" id="{17143F89-FD46-CFCE-D2C1-4C20BBCBD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425" y="2895600"/>
            <a:ext cx="1076326" cy="1076326"/>
          </a:xfrm>
          <a:prstGeom prst="rect">
            <a:avLst/>
          </a:prstGeom>
        </p:spPr>
      </p:pic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5094955C-E78D-B4B9-3553-BA67A13F0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83532"/>
              </p:ext>
            </p:extLst>
          </p:nvPr>
        </p:nvGraphicFramePr>
        <p:xfrm>
          <a:off x="5334476" y="707144"/>
          <a:ext cx="6055253" cy="544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object 5">
            <a:extLst>
              <a:ext uri="{FF2B5EF4-FFF2-40B4-BE49-F238E27FC236}">
                <a16:creationId xmlns:a16="http://schemas.microsoft.com/office/drawing/2014/main" id="{D9B20622-2E27-B262-1632-EFDB98EE59E7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49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559" y="1375287"/>
            <a:ext cx="4798142" cy="3421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Housing Inventory Count (HIC)</a:t>
            </a:r>
          </a:p>
        </p:txBody>
      </p:sp>
      <p:pic>
        <p:nvPicPr>
          <p:cNvPr id="5" name="Graphic 4" descr="City with solid fill">
            <a:extLst>
              <a:ext uri="{FF2B5EF4-FFF2-40B4-BE49-F238E27FC236}">
                <a16:creationId xmlns:a16="http://schemas.microsoft.com/office/drawing/2014/main" id="{67ED0832-A070-B1C8-B2A0-4285A24F0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4" y="952990"/>
            <a:ext cx="8761413" cy="706964"/>
          </a:xfrm>
        </p:spPr>
        <p:txBody>
          <a:bodyPr/>
          <a:lstStyle/>
          <a:p>
            <a:r>
              <a:rPr lang="en-US" dirty="0"/>
              <a:t>Definition &amp; Applicable Projects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ABE113-91D2-31AA-11FF-2F3F8F7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028791" cy="1517739"/>
          </a:xfrm>
        </p:spPr>
        <p:txBody>
          <a:bodyPr/>
          <a:lstStyle/>
          <a:p>
            <a:r>
              <a:rPr lang="en-US" dirty="0"/>
              <a:t>A point-in-time inventory for all projects within the Cuyahoga CoC that provide beds/units to persons who are or were homeless upon entry.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EE5D907B-F8C7-93B5-30D4-CD92B41A4AC6}"/>
              </a:ext>
            </a:extLst>
          </p:cNvPr>
          <p:cNvSpPr txBox="1">
            <a:spLocks/>
          </p:cNvSpPr>
          <p:nvPr/>
        </p:nvSpPr>
        <p:spPr>
          <a:xfrm>
            <a:off x="6288920" y="2603500"/>
            <a:ext cx="402879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Applicable project types:</a:t>
            </a:r>
          </a:p>
          <a:p>
            <a:pPr lvl="1"/>
            <a:r>
              <a:rPr lang="en-US" dirty="0"/>
              <a:t>Emergency Shelter – Entry/Exit</a:t>
            </a:r>
          </a:p>
          <a:p>
            <a:pPr lvl="1"/>
            <a:r>
              <a:rPr lang="en-US" dirty="0"/>
              <a:t>Transitional Housing</a:t>
            </a:r>
          </a:p>
          <a:p>
            <a:pPr lvl="1"/>
            <a:r>
              <a:rPr lang="en-US" dirty="0"/>
              <a:t>Safe Haven</a:t>
            </a:r>
          </a:p>
          <a:p>
            <a:pPr lvl="1"/>
            <a:r>
              <a:rPr lang="en-US" dirty="0"/>
              <a:t>Permanent Supportive Housing</a:t>
            </a:r>
          </a:p>
          <a:p>
            <a:pPr lvl="1"/>
            <a:r>
              <a:rPr lang="en-US" dirty="0"/>
              <a:t>Other Permanent Housing (EHVs)</a:t>
            </a:r>
          </a:p>
          <a:p>
            <a:pPr lvl="1"/>
            <a:r>
              <a:rPr lang="en-US" dirty="0"/>
              <a:t>Rapid Rehousing</a:t>
            </a:r>
          </a:p>
        </p:txBody>
      </p:sp>
      <p:pic>
        <p:nvPicPr>
          <p:cNvPr id="27" name="Graphic 26" descr="Cit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B18C21C-B1ED-1BBF-862E-00394724AF5E}"/>
              </a:ext>
            </a:extLst>
          </p:cNvPr>
          <p:cNvSpPr txBox="1"/>
          <p:nvPr/>
        </p:nvSpPr>
        <p:spPr>
          <a:xfrm>
            <a:off x="2723881" y="4469719"/>
            <a:ext cx="2459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BED</a:t>
            </a:r>
            <a:r>
              <a:rPr lang="en-US" dirty="0"/>
              <a:t> = persons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UNIT</a:t>
            </a:r>
            <a:r>
              <a:rPr lang="en-US" dirty="0"/>
              <a:t> = households, apartments, etc. </a:t>
            </a:r>
          </a:p>
        </p:txBody>
      </p:sp>
      <p:pic>
        <p:nvPicPr>
          <p:cNvPr id="30" name="Graphic 29" descr="Bed with solid fill">
            <a:extLst>
              <a:ext uri="{FF2B5EF4-FFF2-40B4-BE49-F238E27FC236}">
                <a16:creationId xmlns:a16="http://schemas.microsoft.com/office/drawing/2014/main" id="{02810CDE-D543-D334-42FC-92CC75F68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8707" y="4179928"/>
            <a:ext cx="914400" cy="914400"/>
          </a:xfrm>
          <a:prstGeom prst="rect">
            <a:avLst/>
          </a:prstGeom>
        </p:spPr>
      </p:pic>
      <p:pic>
        <p:nvPicPr>
          <p:cNvPr id="32" name="Graphic 31" descr="Home with solid fill">
            <a:extLst>
              <a:ext uri="{FF2B5EF4-FFF2-40B4-BE49-F238E27FC236}">
                <a16:creationId xmlns:a16="http://schemas.microsoft.com/office/drawing/2014/main" id="{45B7D001-C34A-186F-CF18-8154DE046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8707" y="50943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412" y="952990"/>
            <a:ext cx="8761413" cy="706964"/>
          </a:xfrm>
        </p:spPr>
        <p:txBody>
          <a:bodyPr/>
          <a:lstStyle/>
          <a:p>
            <a:r>
              <a:rPr lang="en-US" dirty="0"/>
              <a:t>Data Required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D6EC9-143E-9A77-E85A-09E1E1FD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354" y="2592428"/>
            <a:ext cx="6551853" cy="3416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Total number of year-round beds with subsets identified for:</a:t>
            </a:r>
          </a:p>
          <a:p>
            <a:pPr lvl="1"/>
            <a:r>
              <a:rPr lang="en-US" dirty="0"/>
              <a:t>Households with children</a:t>
            </a:r>
          </a:p>
          <a:p>
            <a:pPr lvl="1"/>
            <a:r>
              <a:rPr lang="en-US" dirty="0"/>
              <a:t>Households without children (includes households with only adult children or multiple adults)</a:t>
            </a:r>
          </a:p>
          <a:p>
            <a:pPr lvl="1"/>
            <a:r>
              <a:rPr lang="en-US" dirty="0"/>
              <a:t>Households with only children</a:t>
            </a:r>
          </a:p>
          <a:p>
            <a:pPr lvl="1"/>
            <a:r>
              <a:rPr lang="en-US" dirty="0"/>
              <a:t>Veteran beds (with, without, and with only children) </a:t>
            </a:r>
          </a:p>
          <a:p>
            <a:pPr lvl="1"/>
            <a:r>
              <a:rPr lang="en-US" dirty="0"/>
              <a:t>Youth beds (with, without, and with only children)</a:t>
            </a:r>
          </a:p>
          <a:p>
            <a:pPr lvl="1"/>
            <a:r>
              <a:rPr lang="en-US" dirty="0"/>
              <a:t>Chronically Homeless beds (with, without, and with only children)</a:t>
            </a:r>
          </a:p>
          <a:p>
            <a:r>
              <a:rPr lang="en-US" dirty="0"/>
              <a:t>Total number of seasonal beds</a:t>
            </a:r>
          </a:p>
          <a:p>
            <a:r>
              <a:rPr lang="en-US" dirty="0"/>
              <a:t>Total number of overflow beds</a:t>
            </a:r>
          </a:p>
          <a:p>
            <a:r>
              <a:rPr lang="en-US" dirty="0"/>
              <a:t>Point-in-time count of persons served on PIT night </a:t>
            </a:r>
            <a:r>
              <a:rPr lang="en-US" b="1" dirty="0"/>
              <a:t>(1/23/24)</a:t>
            </a:r>
          </a:p>
          <a:p>
            <a:pPr lvl="1"/>
            <a:r>
              <a:rPr lang="en-US" b="1" dirty="0"/>
              <a:t>RRH PROVIDERS: </a:t>
            </a:r>
            <a:r>
              <a:rPr lang="en-US" dirty="0"/>
              <a:t>PIT is based on those who have a housing move in date entered on or before 1/23/24.</a:t>
            </a:r>
            <a:endParaRPr lang="en-US" b="1" dirty="0"/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City with solid fill">
            <a:extLst>
              <a:ext uri="{FF2B5EF4-FFF2-40B4-BE49-F238E27FC236}">
                <a16:creationId xmlns:a16="http://schemas.microsoft.com/office/drawing/2014/main" id="{CF8B8ADF-D2E7-8BD6-3831-2CD8779E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pic>
        <p:nvPicPr>
          <p:cNvPr id="11" name="Picture 10" descr="Modern apartment building with balconies on tree-lined road">
            <a:extLst>
              <a:ext uri="{FF2B5EF4-FFF2-40B4-BE49-F238E27FC236}">
                <a16:creationId xmlns:a16="http://schemas.microsoft.com/office/drawing/2014/main" id="{A7C5E85A-D149-E112-D483-AE2E8DA79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07" y="2825260"/>
            <a:ext cx="4303986" cy="29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4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44" y="952990"/>
            <a:ext cx="8761413" cy="706964"/>
          </a:xfrm>
        </p:spPr>
        <p:txBody>
          <a:bodyPr/>
          <a:lstStyle/>
          <a:p>
            <a:r>
              <a:rPr lang="en-US" dirty="0"/>
              <a:t>Data Collection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BC4E5-0285-6E1C-EF84-7FE703F2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631" y="2442514"/>
            <a:ext cx="4825157" cy="576262"/>
          </a:xfrm>
        </p:spPr>
        <p:txBody>
          <a:bodyPr/>
          <a:lstStyle/>
          <a:p>
            <a:r>
              <a:rPr lang="en-US" dirty="0"/>
              <a:t>HMIS-Participating Projects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361121-4310-B0E8-8D6C-DB1D331B6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3631" y="3018776"/>
            <a:ext cx="4825158" cy="32210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Review your bed/unit inventory for each applicable project</a:t>
            </a:r>
          </a:p>
          <a:p>
            <a:pPr lvl="1"/>
            <a:r>
              <a:rPr lang="en-US" dirty="0"/>
              <a:t>Should include only those beds/units that are ONLINE on the night of the PIT count</a:t>
            </a:r>
          </a:p>
          <a:p>
            <a:r>
              <a:rPr lang="en-US" dirty="0"/>
              <a:t>Send an email to OHS confirming your bed/unit inventory </a:t>
            </a:r>
            <a:r>
              <a:rPr lang="en-US" b="1" dirty="0"/>
              <a:t>BEFORE 1/19/2024 </a:t>
            </a:r>
            <a:r>
              <a:rPr lang="en-US" dirty="0"/>
              <a:t>using the breakdown provided in previous slide</a:t>
            </a:r>
            <a:endParaRPr lang="en-US" b="1" dirty="0"/>
          </a:p>
          <a:p>
            <a:r>
              <a:rPr lang="en-US" dirty="0"/>
              <a:t>OHS will update inventory in HMIS and both inventory and census will be pulled from there</a:t>
            </a:r>
          </a:p>
          <a:p>
            <a:r>
              <a:rPr lang="en-US" dirty="0"/>
              <a:t>Utilization issues: if utilization is above 105% or low (determined by project type), expect an email from OHS for explanation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D79D60-3723-C734-1381-3D7258B8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7389" y="2442514"/>
            <a:ext cx="4825159" cy="576262"/>
          </a:xfrm>
        </p:spPr>
        <p:txBody>
          <a:bodyPr/>
          <a:lstStyle/>
          <a:p>
            <a:r>
              <a:rPr lang="en-US" dirty="0"/>
              <a:t>Non-HMIS-Participating Projects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0A21EE1-CBEA-0333-61A4-A7F77F819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37387" y="3018776"/>
            <a:ext cx="4825159" cy="32210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Review your bed/unit inventory for each applicable project</a:t>
            </a:r>
          </a:p>
          <a:p>
            <a:pPr lvl="1"/>
            <a:r>
              <a:rPr lang="en-US" dirty="0"/>
              <a:t>Should include only those beds/units that are ONLINE on the night of the PIT count</a:t>
            </a:r>
          </a:p>
          <a:p>
            <a:r>
              <a:rPr lang="en-US" dirty="0"/>
              <a:t>Send an email to OHS confirming your bed/unit inventory </a:t>
            </a:r>
            <a:r>
              <a:rPr lang="en-US" b="1" dirty="0"/>
              <a:t>BEFORE 1/19/2024 </a:t>
            </a:r>
            <a:r>
              <a:rPr lang="en-US" dirty="0"/>
              <a:t>using the breakdown provided in previous slide</a:t>
            </a:r>
          </a:p>
          <a:p>
            <a:r>
              <a:rPr lang="en-US" dirty="0"/>
              <a:t>Census will need to be provided via another email after the PIT date </a:t>
            </a:r>
            <a:r>
              <a:rPr lang="en-US" b="1" dirty="0"/>
              <a:t>(1/23/24)</a:t>
            </a:r>
          </a:p>
          <a:p>
            <a:r>
              <a:rPr lang="en-US" dirty="0"/>
              <a:t>Utilization issues: if utilization is above 105% or low (determined by project type), expect an email from OHS for explanation 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City with solid fill">
            <a:extLst>
              <a:ext uri="{FF2B5EF4-FFF2-40B4-BE49-F238E27FC236}">
                <a16:creationId xmlns:a16="http://schemas.microsoft.com/office/drawing/2014/main" id="{CF8B8ADF-D2E7-8BD6-3831-2CD8779E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Point-In-Time (PIT) Count</a:t>
            </a:r>
          </a:p>
        </p:txBody>
      </p:sp>
      <p:pic>
        <p:nvPicPr>
          <p:cNvPr id="6" name="Graphic 5" descr="Tally with solid fill">
            <a:extLst>
              <a:ext uri="{FF2B5EF4-FFF2-40B4-BE49-F238E27FC236}">
                <a16:creationId xmlns:a16="http://schemas.microsoft.com/office/drawing/2014/main" id="{F96722DE-DAAE-A745-B076-1E472C2BD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92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4" y="952990"/>
            <a:ext cx="8761413" cy="706964"/>
          </a:xfrm>
        </p:spPr>
        <p:txBody>
          <a:bodyPr/>
          <a:lstStyle/>
          <a:p>
            <a:r>
              <a:rPr lang="en-US" dirty="0"/>
              <a:t>Definition &amp; Applicable Projects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ABE113-91D2-31AA-11FF-2F3F8F7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1"/>
            <a:ext cx="4028791" cy="34052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one-night count of all persons experiencing both sheltered and unsheltered homelessness in the CoC. </a:t>
            </a:r>
          </a:p>
          <a:p>
            <a:r>
              <a:rPr lang="en-US" dirty="0"/>
              <a:t>This year’s PIT date = </a:t>
            </a:r>
            <a:r>
              <a:rPr lang="en-US" b="1" dirty="0"/>
              <a:t>1/23/24</a:t>
            </a:r>
          </a:p>
          <a:p>
            <a:r>
              <a:rPr lang="en-US" dirty="0"/>
              <a:t>Why conduct the count in January?</a:t>
            </a:r>
          </a:p>
          <a:p>
            <a:pPr lvl="1"/>
            <a:r>
              <a:rPr lang="en-US" dirty="0"/>
              <a:t>HUD believes that this count is more precise when determining who is unable or unwilling to access traditional shelter, helps raise public awareness, and a tool to adjust interventions.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EE5D907B-F8C7-93B5-30D4-CD92B41A4AC6}"/>
              </a:ext>
            </a:extLst>
          </p:cNvPr>
          <p:cNvSpPr txBox="1">
            <a:spLocks/>
          </p:cNvSpPr>
          <p:nvPr/>
        </p:nvSpPr>
        <p:spPr>
          <a:xfrm>
            <a:off x="6288920" y="2603500"/>
            <a:ext cx="4028791" cy="169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Applicable project types:</a:t>
            </a:r>
          </a:p>
          <a:p>
            <a:pPr lvl="1"/>
            <a:r>
              <a:rPr lang="en-US" dirty="0"/>
              <a:t>Emergency Shelter – Entry/Exit</a:t>
            </a:r>
          </a:p>
          <a:p>
            <a:pPr lvl="1"/>
            <a:r>
              <a:rPr lang="en-US" dirty="0"/>
              <a:t>Transitional Housing</a:t>
            </a:r>
          </a:p>
          <a:p>
            <a:pPr lvl="1"/>
            <a:r>
              <a:rPr lang="en-US" dirty="0"/>
              <a:t>Safe Haven</a:t>
            </a:r>
          </a:p>
          <a:p>
            <a:pPr lvl="1"/>
            <a:r>
              <a:rPr lang="en-US" dirty="0"/>
              <a:t>Unsheltered</a:t>
            </a:r>
          </a:p>
        </p:txBody>
      </p:sp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pic>
        <p:nvPicPr>
          <p:cNvPr id="1026" name="Picture 2" descr="100+ Homeless Pictures [HQ] | Download Free Images on Unsplash">
            <a:extLst>
              <a:ext uri="{FF2B5EF4-FFF2-40B4-BE49-F238E27FC236}">
                <a16:creationId xmlns:a16="http://schemas.microsoft.com/office/drawing/2014/main" id="{10E6F49C-53E4-E323-D38B-A1DEA1EC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47" y="4295104"/>
            <a:ext cx="4239559" cy="24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23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412</TotalTime>
  <Words>1254</Words>
  <Application>Microsoft Office PowerPoint</Application>
  <PresentationFormat>Widescreen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HMIS End User Workgroup</vt:lpstr>
      <vt:lpstr>Housekeeping</vt:lpstr>
      <vt:lpstr>Agenda</vt:lpstr>
      <vt:lpstr>Housing Inventory Count (HIC)</vt:lpstr>
      <vt:lpstr>Definition &amp; Applicable Projects</vt:lpstr>
      <vt:lpstr>Data Required</vt:lpstr>
      <vt:lpstr>Data Collection Processes</vt:lpstr>
      <vt:lpstr>Point-In-Time (PIT) Count</vt:lpstr>
      <vt:lpstr>Definition &amp; Applicable Projects</vt:lpstr>
      <vt:lpstr>Timing of the Count</vt:lpstr>
      <vt:lpstr>Data Required</vt:lpstr>
      <vt:lpstr>Data Collection Processes</vt:lpstr>
      <vt:lpstr>Data Collection Processes</vt:lpstr>
      <vt:lpstr>Data Collection Processes</vt:lpstr>
      <vt:lpstr>IMPORTANT NOTE</vt:lpstr>
      <vt:lpstr>Links to 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HMIS End User Workgroup</dc:title>
  <dc:creator>Nicholas Butina</dc:creator>
  <cp:lastModifiedBy>Nicholas Butina</cp:lastModifiedBy>
  <cp:revision>10</cp:revision>
  <dcterms:created xsi:type="dcterms:W3CDTF">2023-09-12T14:22:30Z</dcterms:created>
  <dcterms:modified xsi:type="dcterms:W3CDTF">2024-01-03T17:30:08Z</dcterms:modified>
</cp:coreProperties>
</file>