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78" r:id="rId3"/>
    <p:sldId id="257" r:id="rId4"/>
    <p:sldId id="281" r:id="rId5"/>
    <p:sldId id="258" r:id="rId6"/>
    <p:sldId id="279" r:id="rId7"/>
    <p:sldId id="280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75" r:id="rId17"/>
    <p:sldId id="276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3" autoAdjust="0"/>
    <p:restoredTop sz="94660"/>
  </p:normalViewPr>
  <p:slideViewPr>
    <p:cSldViewPr snapToGrid="0">
      <p:cViewPr varScale="1">
        <p:scale>
          <a:sx n="99" d="100"/>
          <a:sy n="99" d="100"/>
        </p:scale>
        <p:origin x="88" y="3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32C806-4349-428D-8EEC-854387F12F86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5446C68-0365-4204-82A9-B6A28E0B40F3}">
      <dgm:prSet/>
      <dgm:spPr>
        <a:solidFill>
          <a:schemeClr val="accent1"/>
        </a:solidFill>
      </dgm:spPr>
      <dgm:t>
        <a:bodyPr/>
        <a:lstStyle/>
        <a:p>
          <a:r>
            <a:rPr lang="en-US" b="0" i="0"/>
            <a:t>This workgroup will be recorded and made available on OHS’s website by early next week. </a:t>
          </a:r>
          <a:endParaRPr lang="en-US"/>
        </a:p>
      </dgm:t>
    </dgm:pt>
    <dgm:pt modelId="{9D3AF4EC-5F3C-4CA5-906F-DD9BC0972435}" type="parTrans" cxnId="{A7235250-605A-4B54-ABD4-0EF8E4BA77EA}">
      <dgm:prSet/>
      <dgm:spPr/>
      <dgm:t>
        <a:bodyPr/>
        <a:lstStyle/>
        <a:p>
          <a:endParaRPr lang="en-US"/>
        </a:p>
      </dgm:t>
    </dgm:pt>
    <dgm:pt modelId="{6DAB1DD8-2A6B-432C-A380-C266FF9B082A}" type="sibTrans" cxnId="{A7235250-605A-4B54-ABD4-0EF8E4BA77EA}">
      <dgm:prSet/>
      <dgm:spPr/>
      <dgm:t>
        <a:bodyPr/>
        <a:lstStyle/>
        <a:p>
          <a:endParaRPr lang="en-US"/>
        </a:p>
      </dgm:t>
    </dgm:pt>
    <dgm:pt modelId="{40464444-CEE0-4724-8119-B730B299AEAF}">
      <dgm:prSet/>
      <dgm:spPr>
        <a:solidFill>
          <a:schemeClr val="accent1"/>
        </a:solidFill>
      </dgm:spPr>
      <dgm:t>
        <a:bodyPr/>
        <a:lstStyle/>
        <a:p>
          <a:r>
            <a:rPr lang="en-US" b="0" i="0"/>
            <a:t>Please stay muted.</a:t>
          </a:r>
          <a:endParaRPr lang="en-US"/>
        </a:p>
      </dgm:t>
    </dgm:pt>
    <dgm:pt modelId="{0ECE7323-0CCE-4887-9339-DA75E118E2C4}" type="parTrans" cxnId="{54C98BDE-49E3-4D53-973A-04C159D2D8ED}">
      <dgm:prSet/>
      <dgm:spPr/>
      <dgm:t>
        <a:bodyPr/>
        <a:lstStyle/>
        <a:p>
          <a:endParaRPr lang="en-US"/>
        </a:p>
      </dgm:t>
    </dgm:pt>
    <dgm:pt modelId="{33D7692F-0830-4ADB-ABDE-724C537A90BA}" type="sibTrans" cxnId="{54C98BDE-49E3-4D53-973A-04C159D2D8ED}">
      <dgm:prSet/>
      <dgm:spPr/>
      <dgm:t>
        <a:bodyPr/>
        <a:lstStyle/>
        <a:p>
          <a:endParaRPr lang="en-US"/>
        </a:p>
      </dgm:t>
    </dgm:pt>
    <dgm:pt modelId="{DFA7B3A4-56AC-4727-9D3B-2012E1A3C9CC}">
      <dgm:prSet/>
      <dgm:spPr>
        <a:solidFill>
          <a:schemeClr val="accent1"/>
        </a:solidFill>
      </dgm:spPr>
      <dgm:t>
        <a:bodyPr/>
        <a:lstStyle/>
        <a:p>
          <a:r>
            <a:rPr lang="en-US" b="0" i="0"/>
            <a:t>If you have a question:</a:t>
          </a:r>
          <a:endParaRPr lang="en-US"/>
        </a:p>
      </dgm:t>
    </dgm:pt>
    <dgm:pt modelId="{F1CFD662-677B-45C0-AF42-242176A035CD}" type="parTrans" cxnId="{63D1554A-37EF-4F0F-B42C-19CBF701A146}">
      <dgm:prSet/>
      <dgm:spPr/>
      <dgm:t>
        <a:bodyPr/>
        <a:lstStyle/>
        <a:p>
          <a:endParaRPr lang="en-US"/>
        </a:p>
      </dgm:t>
    </dgm:pt>
    <dgm:pt modelId="{0CE68092-B7D3-42F6-AFEA-D98AF90E8121}" type="sibTrans" cxnId="{63D1554A-37EF-4F0F-B42C-19CBF701A146}">
      <dgm:prSet/>
      <dgm:spPr/>
      <dgm:t>
        <a:bodyPr/>
        <a:lstStyle/>
        <a:p>
          <a:endParaRPr lang="en-US"/>
        </a:p>
      </dgm:t>
    </dgm:pt>
    <dgm:pt modelId="{737509B6-B309-4F0D-97A0-D1C6033A3832}">
      <dgm:prSet/>
      <dgm:spPr/>
      <dgm:t>
        <a:bodyPr/>
        <a:lstStyle/>
        <a:p>
          <a:r>
            <a:rPr lang="en-US" b="0" i="0"/>
            <a:t>“Raise your hand” function</a:t>
          </a:r>
          <a:endParaRPr lang="en-US"/>
        </a:p>
      </dgm:t>
    </dgm:pt>
    <dgm:pt modelId="{40A2CA93-8377-483A-9916-534CCEC0E9FF}" type="parTrans" cxnId="{250911E6-3B6C-462C-B2BB-0BFE85B9CE4A}">
      <dgm:prSet/>
      <dgm:spPr/>
      <dgm:t>
        <a:bodyPr/>
        <a:lstStyle/>
        <a:p>
          <a:endParaRPr lang="en-US"/>
        </a:p>
      </dgm:t>
    </dgm:pt>
    <dgm:pt modelId="{4FD0A9E9-B2DF-4535-A4FD-0564723A987D}" type="sibTrans" cxnId="{250911E6-3B6C-462C-B2BB-0BFE85B9CE4A}">
      <dgm:prSet/>
      <dgm:spPr/>
      <dgm:t>
        <a:bodyPr/>
        <a:lstStyle/>
        <a:p>
          <a:endParaRPr lang="en-US"/>
        </a:p>
      </dgm:t>
    </dgm:pt>
    <dgm:pt modelId="{90899632-5DF8-47C0-837C-781C550BA9E8}">
      <dgm:prSet/>
      <dgm:spPr/>
      <dgm:t>
        <a:bodyPr/>
        <a:lstStyle/>
        <a:p>
          <a:r>
            <a:rPr lang="en-US" b="0" i="0" dirty="0"/>
            <a:t>Put it in the chat</a:t>
          </a:r>
          <a:endParaRPr lang="en-US" dirty="0"/>
        </a:p>
      </dgm:t>
    </dgm:pt>
    <dgm:pt modelId="{E0049C9D-FB27-4B68-9D87-2A5E9F92EA82}" type="parTrans" cxnId="{6BC0A086-E484-4AE9-B583-FE9E626B5D44}">
      <dgm:prSet/>
      <dgm:spPr/>
      <dgm:t>
        <a:bodyPr/>
        <a:lstStyle/>
        <a:p>
          <a:endParaRPr lang="en-US"/>
        </a:p>
      </dgm:t>
    </dgm:pt>
    <dgm:pt modelId="{5E64543B-95F9-4D33-A630-E1924A841967}" type="sibTrans" cxnId="{6BC0A086-E484-4AE9-B583-FE9E626B5D44}">
      <dgm:prSet/>
      <dgm:spPr/>
      <dgm:t>
        <a:bodyPr/>
        <a:lstStyle/>
        <a:p>
          <a:endParaRPr lang="en-US"/>
        </a:p>
      </dgm:t>
    </dgm:pt>
    <dgm:pt modelId="{CF06CF4E-947B-4D43-BCC0-D2B81A65FE51}">
      <dgm:prSet/>
      <dgm:spPr>
        <a:solidFill>
          <a:schemeClr val="accent1"/>
        </a:solidFill>
      </dgm:spPr>
      <dgm:t>
        <a:bodyPr/>
        <a:lstStyle/>
        <a:p>
          <a:r>
            <a:rPr lang="en-US" b="0" i="0" dirty="0"/>
            <a:t>Information shared in this workgroup should be disseminated to all HMIS end users regardless of their attendance today.</a:t>
          </a:r>
          <a:endParaRPr lang="en-US" dirty="0"/>
        </a:p>
      </dgm:t>
    </dgm:pt>
    <dgm:pt modelId="{9D9F85D6-55D5-472D-844C-6BCA9479913C}" type="parTrans" cxnId="{6EC26978-406D-4190-9CA2-6ED740A82AA0}">
      <dgm:prSet/>
      <dgm:spPr/>
      <dgm:t>
        <a:bodyPr/>
        <a:lstStyle/>
        <a:p>
          <a:endParaRPr lang="en-US"/>
        </a:p>
      </dgm:t>
    </dgm:pt>
    <dgm:pt modelId="{3A6275DD-D5A3-4996-A464-6E67E56ADC52}" type="sibTrans" cxnId="{6EC26978-406D-4190-9CA2-6ED740A82AA0}">
      <dgm:prSet/>
      <dgm:spPr/>
      <dgm:t>
        <a:bodyPr/>
        <a:lstStyle/>
        <a:p>
          <a:endParaRPr lang="en-US"/>
        </a:p>
      </dgm:t>
    </dgm:pt>
    <dgm:pt modelId="{3A26E45E-B0A2-4B5B-9902-688F1FB3130E}" type="pres">
      <dgm:prSet presAssocID="{2A32C806-4349-428D-8EEC-854387F12F86}" presName="linear" presStyleCnt="0">
        <dgm:presLayoutVars>
          <dgm:animLvl val="lvl"/>
          <dgm:resizeHandles val="exact"/>
        </dgm:presLayoutVars>
      </dgm:prSet>
      <dgm:spPr/>
    </dgm:pt>
    <dgm:pt modelId="{5EF087C9-A61B-40E4-BE7F-BA7CA0980CC6}" type="pres">
      <dgm:prSet presAssocID="{D5446C68-0365-4204-82A9-B6A28E0B40F3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E3831ACC-0B0F-40E8-B272-CADA3EA9B194}" type="pres">
      <dgm:prSet presAssocID="{6DAB1DD8-2A6B-432C-A380-C266FF9B082A}" presName="spacer" presStyleCnt="0"/>
      <dgm:spPr/>
    </dgm:pt>
    <dgm:pt modelId="{637A9C2E-2D65-4FDA-949D-21D9191BB7F3}" type="pres">
      <dgm:prSet presAssocID="{40464444-CEE0-4724-8119-B730B299AEAF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D6967B51-41AD-4C87-BD64-32E885D48A78}" type="pres">
      <dgm:prSet presAssocID="{33D7692F-0830-4ADB-ABDE-724C537A90BA}" presName="spacer" presStyleCnt="0"/>
      <dgm:spPr/>
    </dgm:pt>
    <dgm:pt modelId="{DFBC61E7-46B8-4993-954C-F857CA5978C3}" type="pres">
      <dgm:prSet presAssocID="{DFA7B3A4-56AC-4727-9D3B-2012E1A3C9CC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61D45B2F-8E4A-41A5-A612-57562C5D1513}" type="pres">
      <dgm:prSet presAssocID="{DFA7B3A4-56AC-4727-9D3B-2012E1A3C9CC}" presName="childText" presStyleLbl="revTx" presStyleIdx="0" presStyleCnt="1">
        <dgm:presLayoutVars>
          <dgm:bulletEnabled val="1"/>
        </dgm:presLayoutVars>
      </dgm:prSet>
      <dgm:spPr/>
    </dgm:pt>
    <dgm:pt modelId="{AF95C429-C5CE-459E-8D7F-5A146E57BB4C}" type="pres">
      <dgm:prSet presAssocID="{CF06CF4E-947B-4D43-BCC0-D2B81A65FE51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EAF4DC66-EA48-4061-947B-26AEF1DC1FCA}" type="presOf" srcId="{737509B6-B309-4F0D-97A0-D1C6033A3832}" destId="{61D45B2F-8E4A-41A5-A612-57562C5D1513}" srcOrd="0" destOrd="0" presId="urn:microsoft.com/office/officeart/2005/8/layout/vList2"/>
    <dgm:cxn modelId="{63D1554A-37EF-4F0F-B42C-19CBF701A146}" srcId="{2A32C806-4349-428D-8EEC-854387F12F86}" destId="{DFA7B3A4-56AC-4727-9D3B-2012E1A3C9CC}" srcOrd="2" destOrd="0" parTransId="{F1CFD662-677B-45C0-AF42-242176A035CD}" sibTransId="{0CE68092-B7D3-42F6-AFEA-D98AF90E8121}"/>
    <dgm:cxn modelId="{A7235250-605A-4B54-ABD4-0EF8E4BA77EA}" srcId="{2A32C806-4349-428D-8EEC-854387F12F86}" destId="{D5446C68-0365-4204-82A9-B6A28E0B40F3}" srcOrd="0" destOrd="0" parTransId="{9D3AF4EC-5F3C-4CA5-906F-DD9BC0972435}" sibTransId="{6DAB1DD8-2A6B-432C-A380-C266FF9B082A}"/>
    <dgm:cxn modelId="{6EC26978-406D-4190-9CA2-6ED740A82AA0}" srcId="{2A32C806-4349-428D-8EEC-854387F12F86}" destId="{CF06CF4E-947B-4D43-BCC0-D2B81A65FE51}" srcOrd="3" destOrd="0" parTransId="{9D9F85D6-55D5-472D-844C-6BCA9479913C}" sibTransId="{3A6275DD-D5A3-4996-A464-6E67E56ADC52}"/>
    <dgm:cxn modelId="{6BC0A086-E484-4AE9-B583-FE9E626B5D44}" srcId="{DFA7B3A4-56AC-4727-9D3B-2012E1A3C9CC}" destId="{90899632-5DF8-47C0-837C-781C550BA9E8}" srcOrd="1" destOrd="0" parTransId="{E0049C9D-FB27-4B68-9D87-2A5E9F92EA82}" sibTransId="{5E64543B-95F9-4D33-A630-E1924A841967}"/>
    <dgm:cxn modelId="{E20EC088-9AE1-4ECD-9A02-9FD6B74050E3}" type="presOf" srcId="{2A32C806-4349-428D-8EEC-854387F12F86}" destId="{3A26E45E-B0A2-4B5B-9902-688F1FB3130E}" srcOrd="0" destOrd="0" presId="urn:microsoft.com/office/officeart/2005/8/layout/vList2"/>
    <dgm:cxn modelId="{1C0CDE8C-AE29-46F2-BD8C-FC12754B4C4D}" type="presOf" srcId="{CF06CF4E-947B-4D43-BCC0-D2B81A65FE51}" destId="{AF95C429-C5CE-459E-8D7F-5A146E57BB4C}" srcOrd="0" destOrd="0" presId="urn:microsoft.com/office/officeart/2005/8/layout/vList2"/>
    <dgm:cxn modelId="{166358AE-0D61-4720-92B3-865C07397624}" type="presOf" srcId="{90899632-5DF8-47C0-837C-781C550BA9E8}" destId="{61D45B2F-8E4A-41A5-A612-57562C5D1513}" srcOrd="0" destOrd="1" presId="urn:microsoft.com/office/officeart/2005/8/layout/vList2"/>
    <dgm:cxn modelId="{981C95B0-804F-416C-AC46-124594DA7564}" type="presOf" srcId="{40464444-CEE0-4724-8119-B730B299AEAF}" destId="{637A9C2E-2D65-4FDA-949D-21D9191BB7F3}" srcOrd="0" destOrd="0" presId="urn:microsoft.com/office/officeart/2005/8/layout/vList2"/>
    <dgm:cxn modelId="{D9709DC6-36FD-44CA-8DD1-7148B70CA571}" type="presOf" srcId="{DFA7B3A4-56AC-4727-9D3B-2012E1A3C9CC}" destId="{DFBC61E7-46B8-4993-954C-F857CA5978C3}" srcOrd="0" destOrd="0" presId="urn:microsoft.com/office/officeart/2005/8/layout/vList2"/>
    <dgm:cxn modelId="{252FDECD-97A8-4E3C-BCF0-C3092B0F9D2D}" type="presOf" srcId="{D5446C68-0365-4204-82A9-B6A28E0B40F3}" destId="{5EF087C9-A61B-40E4-BE7F-BA7CA0980CC6}" srcOrd="0" destOrd="0" presId="urn:microsoft.com/office/officeart/2005/8/layout/vList2"/>
    <dgm:cxn modelId="{54C98BDE-49E3-4D53-973A-04C159D2D8ED}" srcId="{2A32C806-4349-428D-8EEC-854387F12F86}" destId="{40464444-CEE0-4724-8119-B730B299AEAF}" srcOrd="1" destOrd="0" parTransId="{0ECE7323-0CCE-4887-9339-DA75E118E2C4}" sibTransId="{33D7692F-0830-4ADB-ABDE-724C537A90BA}"/>
    <dgm:cxn modelId="{250911E6-3B6C-462C-B2BB-0BFE85B9CE4A}" srcId="{DFA7B3A4-56AC-4727-9D3B-2012E1A3C9CC}" destId="{737509B6-B309-4F0D-97A0-D1C6033A3832}" srcOrd="0" destOrd="0" parTransId="{40A2CA93-8377-483A-9916-534CCEC0E9FF}" sibTransId="{4FD0A9E9-B2DF-4535-A4FD-0564723A987D}"/>
    <dgm:cxn modelId="{40AA25DD-B9BA-4D1A-8513-57B42029DB16}" type="presParOf" srcId="{3A26E45E-B0A2-4B5B-9902-688F1FB3130E}" destId="{5EF087C9-A61B-40E4-BE7F-BA7CA0980CC6}" srcOrd="0" destOrd="0" presId="urn:microsoft.com/office/officeart/2005/8/layout/vList2"/>
    <dgm:cxn modelId="{6DE4C5EB-55F0-45CF-8B24-71CE8A9149E1}" type="presParOf" srcId="{3A26E45E-B0A2-4B5B-9902-688F1FB3130E}" destId="{E3831ACC-0B0F-40E8-B272-CADA3EA9B194}" srcOrd="1" destOrd="0" presId="urn:microsoft.com/office/officeart/2005/8/layout/vList2"/>
    <dgm:cxn modelId="{9AA3E4B3-FF1A-4389-A135-104A8D9EFC76}" type="presParOf" srcId="{3A26E45E-B0A2-4B5B-9902-688F1FB3130E}" destId="{637A9C2E-2D65-4FDA-949D-21D9191BB7F3}" srcOrd="2" destOrd="0" presId="urn:microsoft.com/office/officeart/2005/8/layout/vList2"/>
    <dgm:cxn modelId="{4C1F0E43-AAB9-46A7-B1A2-5F7F84289035}" type="presParOf" srcId="{3A26E45E-B0A2-4B5B-9902-688F1FB3130E}" destId="{D6967B51-41AD-4C87-BD64-32E885D48A78}" srcOrd="3" destOrd="0" presId="urn:microsoft.com/office/officeart/2005/8/layout/vList2"/>
    <dgm:cxn modelId="{59EA5E15-A07E-4855-83D5-081392E6AD96}" type="presParOf" srcId="{3A26E45E-B0A2-4B5B-9902-688F1FB3130E}" destId="{DFBC61E7-46B8-4993-954C-F857CA5978C3}" srcOrd="4" destOrd="0" presId="urn:microsoft.com/office/officeart/2005/8/layout/vList2"/>
    <dgm:cxn modelId="{39B35B39-0C55-4BE4-AB6D-3C553029001B}" type="presParOf" srcId="{3A26E45E-B0A2-4B5B-9902-688F1FB3130E}" destId="{61D45B2F-8E4A-41A5-A612-57562C5D1513}" srcOrd="5" destOrd="0" presId="urn:microsoft.com/office/officeart/2005/8/layout/vList2"/>
    <dgm:cxn modelId="{D948CA95-AA84-4AE0-83A1-54B899CFD35C}" type="presParOf" srcId="{3A26E45E-B0A2-4B5B-9902-688F1FB3130E}" destId="{AF95C429-C5CE-459E-8D7F-5A146E57BB4C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204BBEF-315C-481E-B53D-DF35B73ECCAB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03B0834-75D1-4F63-89C6-69755A1D77C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 dirty="0"/>
            <a:t>Housing Inventory Count (HIC)</a:t>
          </a:r>
          <a:endParaRPr lang="en-US" dirty="0"/>
        </a:p>
      </dgm:t>
    </dgm:pt>
    <dgm:pt modelId="{333CA944-C1C8-49AF-9A24-E7E5077250DA}" type="parTrans" cxnId="{1C1D4473-793A-4389-BA81-D034C312E5C9}">
      <dgm:prSet/>
      <dgm:spPr/>
      <dgm:t>
        <a:bodyPr/>
        <a:lstStyle/>
        <a:p>
          <a:endParaRPr lang="en-US"/>
        </a:p>
      </dgm:t>
    </dgm:pt>
    <dgm:pt modelId="{281EAF88-8194-455A-AD0E-6E584D2833C4}" type="sibTrans" cxnId="{1C1D4473-793A-4389-BA81-D034C312E5C9}">
      <dgm:prSet/>
      <dgm:spPr/>
      <dgm:t>
        <a:bodyPr/>
        <a:lstStyle/>
        <a:p>
          <a:endParaRPr lang="en-US"/>
        </a:p>
      </dgm:t>
    </dgm:pt>
    <dgm:pt modelId="{8EF49C91-B683-40DC-A84E-70EA0D45721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/>
            <a:t>Point-In-Time (PIT) Count</a:t>
          </a:r>
          <a:endParaRPr lang="en-US"/>
        </a:p>
      </dgm:t>
    </dgm:pt>
    <dgm:pt modelId="{F9BE0A10-6816-4632-B470-759394D438B5}" type="parTrans" cxnId="{E4286D60-3F01-4D77-BE8A-63104CBCE71A}">
      <dgm:prSet/>
      <dgm:spPr/>
      <dgm:t>
        <a:bodyPr/>
        <a:lstStyle/>
        <a:p>
          <a:endParaRPr lang="en-US"/>
        </a:p>
      </dgm:t>
    </dgm:pt>
    <dgm:pt modelId="{3686B4B7-74E6-48E3-87A8-A2893EBEADF0}" type="sibTrans" cxnId="{E4286D60-3F01-4D77-BE8A-63104CBCE71A}">
      <dgm:prSet/>
      <dgm:spPr/>
      <dgm:t>
        <a:bodyPr/>
        <a:lstStyle/>
        <a:p>
          <a:endParaRPr lang="en-US"/>
        </a:p>
      </dgm:t>
    </dgm:pt>
    <dgm:pt modelId="{CFA139D9-A0DF-47F8-A39D-A351A76A99A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/>
            <a:t>Live Q&amp;A</a:t>
          </a:r>
          <a:endParaRPr lang="en-US"/>
        </a:p>
      </dgm:t>
    </dgm:pt>
    <dgm:pt modelId="{65B102B3-0D27-4EAD-AEF9-00DC003CBF29}" type="parTrans" cxnId="{73220216-7070-4301-B5E7-3218EBBC5AED}">
      <dgm:prSet/>
      <dgm:spPr/>
      <dgm:t>
        <a:bodyPr/>
        <a:lstStyle/>
        <a:p>
          <a:endParaRPr lang="en-US"/>
        </a:p>
      </dgm:t>
    </dgm:pt>
    <dgm:pt modelId="{0109C2FE-0DB1-40EF-A25B-AC34EAD6A56F}" type="sibTrans" cxnId="{73220216-7070-4301-B5E7-3218EBBC5AED}">
      <dgm:prSet/>
      <dgm:spPr/>
      <dgm:t>
        <a:bodyPr/>
        <a:lstStyle/>
        <a:p>
          <a:endParaRPr lang="en-US"/>
        </a:p>
      </dgm:t>
    </dgm:pt>
    <dgm:pt modelId="{AFB285C2-EF04-42E9-9A36-18C80D8A1D20}" type="pres">
      <dgm:prSet presAssocID="{B204BBEF-315C-481E-B53D-DF35B73ECCAB}" presName="root" presStyleCnt="0">
        <dgm:presLayoutVars>
          <dgm:dir/>
          <dgm:resizeHandles val="exact"/>
        </dgm:presLayoutVars>
      </dgm:prSet>
      <dgm:spPr/>
    </dgm:pt>
    <dgm:pt modelId="{7692BC14-AB3B-4B17-8D70-9B0DB1F65651}" type="pres">
      <dgm:prSet presAssocID="{B03B0834-75D1-4F63-89C6-69755A1D77CF}" presName="compNode" presStyleCnt="0"/>
      <dgm:spPr/>
    </dgm:pt>
    <dgm:pt modelId="{798676E5-A85C-48AE-86F9-4DEBA76CCB1E}" type="pres">
      <dgm:prSet presAssocID="{B03B0834-75D1-4F63-89C6-69755A1D77CF}" presName="bgRect" presStyleLbl="bgShp" presStyleIdx="0" presStyleCnt="3" custLinFactNeighborX="-8224" custLinFactNeighborY="-15865"/>
      <dgm:spPr/>
    </dgm:pt>
    <dgm:pt modelId="{442620D4-27FB-443F-A78D-9A89B42E3E82}" type="pres">
      <dgm:prSet presAssocID="{B03B0834-75D1-4F63-89C6-69755A1D77CF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ity"/>
        </a:ext>
      </dgm:extLst>
    </dgm:pt>
    <dgm:pt modelId="{877C4C52-16AB-4389-A5CA-E1944FAAE73A}" type="pres">
      <dgm:prSet presAssocID="{B03B0834-75D1-4F63-89C6-69755A1D77CF}" presName="spaceRect" presStyleCnt="0"/>
      <dgm:spPr/>
    </dgm:pt>
    <dgm:pt modelId="{7A49B9AC-CDFA-448B-9B1C-35159C8C6065}" type="pres">
      <dgm:prSet presAssocID="{B03B0834-75D1-4F63-89C6-69755A1D77CF}" presName="parTx" presStyleLbl="revTx" presStyleIdx="0" presStyleCnt="3">
        <dgm:presLayoutVars>
          <dgm:chMax val="0"/>
          <dgm:chPref val="0"/>
        </dgm:presLayoutVars>
      </dgm:prSet>
      <dgm:spPr/>
    </dgm:pt>
    <dgm:pt modelId="{CF512690-AE8B-4436-901C-02D429CED5AD}" type="pres">
      <dgm:prSet presAssocID="{281EAF88-8194-455A-AD0E-6E584D2833C4}" presName="sibTrans" presStyleCnt="0"/>
      <dgm:spPr/>
    </dgm:pt>
    <dgm:pt modelId="{FD9A1ADD-B014-4A26-AD63-3600B414D9A8}" type="pres">
      <dgm:prSet presAssocID="{8EF49C91-B683-40DC-A84E-70EA0D457211}" presName="compNode" presStyleCnt="0"/>
      <dgm:spPr/>
    </dgm:pt>
    <dgm:pt modelId="{7A92D58B-5670-4802-A498-691147B60043}" type="pres">
      <dgm:prSet presAssocID="{8EF49C91-B683-40DC-A84E-70EA0D457211}" presName="bgRect" presStyleLbl="bgShp" presStyleIdx="1" presStyleCnt="3"/>
      <dgm:spPr/>
    </dgm:pt>
    <dgm:pt modelId="{3D868FCF-B054-4E0E-A40D-25A994562C67}" type="pres">
      <dgm:prSet presAssocID="{8EF49C91-B683-40DC-A84E-70EA0D457211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ally with solid fill"/>
        </a:ext>
      </dgm:extLst>
    </dgm:pt>
    <dgm:pt modelId="{F7641963-B762-4533-A962-0E2846D9D648}" type="pres">
      <dgm:prSet presAssocID="{8EF49C91-B683-40DC-A84E-70EA0D457211}" presName="spaceRect" presStyleCnt="0"/>
      <dgm:spPr/>
    </dgm:pt>
    <dgm:pt modelId="{09226B65-2E26-461A-8B16-F4B26E48B3F7}" type="pres">
      <dgm:prSet presAssocID="{8EF49C91-B683-40DC-A84E-70EA0D457211}" presName="parTx" presStyleLbl="revTx" presStyleIdx="1" presStyleCnt="3">
        <dgm:presLayoutVars>
          <dgm:chMax val="0"/>
          <dgm:chPref val="0"/>
        </dgm:presLayoutVars>
      </dgm:prSet>
      <dgm:spPr/>
    </dgm:pt>
    <dgm:pt modelId="{5D4FDEDE-597E-4734-B724-25842C9E839B}" type="pres">
      <dgm:prSet presAssocID="{3686B4B7-74E6-48E3-87A8-A2893EBEADF0}" presName="sibTrans" presStyleCnt="0"/>
      <dgm:spPr/>
    </dgm:pt>
    <dgm:pt modelId="{CD0A6FAE-F5DA-4318-B73F-800AF8B718AD}" type="pres">
      <dgm:prSet presAssocID="{CFA139D9-A0DF-47F8-A39D-A351A76A99AA}" presName="compNode" presStyleCnt="0"/>
      <dgm:spPr/>
    </dgm:pt>
    <dgm:pt modelId="{BA4ED767-01AA-449E-8F33-A3A50B403C40}" type="pres">
      <dgm:prSet presAssocID="{CFA139D9-A0DF-47F8-A39D-A351A76A99AA}" presName="bgRect" presStyleLbl="bgShp" presStyleIdx="2" presStyleCnt="3"/>
      <dgm:spPr/>
    </dgm:pt>
    <dgm:pt modelId="{F674758A-822C-4627-A879-EA91688F42E0}" type="pres">
      <dgm:prSet presAssocID="{CFA139D9-A0DF-47F8-A39D-A351A76A99AA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4F70D37C-3819-4764-815F-A5FBA1815D88}" type="pres">
      <dgm:prSet presAssocID="{CFA139D9-A0DF-47F8-A39D-A351A76A99AA}" presName="spaceRect" presStyleCnt="0"/>
      <dgm:spPr/>
    </dgm:pt>
    <dgm:pt modelId="{DD379A05-38CA-4D70-9750-43FB5A550286}" type="pres">
      <dgm:prSet presAssocID="{CFA139D9-A0DF-47F8-A39D-A351A76A99AA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73220216-7070-4301-B5E7-3218EBBC5AED}" srcId="{B204BBEF-315C-481E-B53D-DF35B73ECCAB}" destId="{CFA139D9-A0DF-47F8-A39D-A351A76A99AA}" srcOrd="2" destOrd="0" parTransId="{65B102B3-0D27-4EAD-AEF9-00DC003CBF29}" sibTransId="{0109C2FE-0DB1-40EF-A25B-AC34EAD6A56F}"/>
    <dgm:cxn modelId="{9DE1D52A-5AC9-4D1C-9852-0EE3863FF173}" type="presOf" srcId="{B03B0834-75D1-4F63-89C6-69755A1D77CF}" destId="{7A49B9AC-CDFA-448B-9B1C-35159C8C6065}" srcOrd="0" destOrd="0" presId="urn:microsoft.com/office/officeart/2018/2/layout/IconVerticalSolidList"/>
    <dgm:cxn modelId="{4A4E982C-1FF5-4D5F-99B0-1EDF7FBD8BFA}" type="presOf" srcId="{8EF49C91-B683-40DC-A84E-70EA0D457211}" destId="{09226B65-2E26-461A-8B16-F4B26E48B3F7}" srcOrd="0" destOrd="0" presId="urn:microsoft.com/office/officeart/2018/2/layout/IconVerticalSolidList"/>
    <dgm:cxn modelId="{E4286D60-3F01-4D77-BE8A-63104CBCE71A}" srcId="{B204BBEF-315C-481E-B53D-DF35B73ECCAB}" destId="{8EF49C91-B683-40DC-A84E-70EA0D457211}" srcOrd="1" destOrd="0" parTransId="{F9BE0A10-6816-4632-B470-759394D438B5}" sibTransId="{3686B4B7-74E6-48E3-87A8-A2893EBEADF0}"/>
    <dgm:cxn modelId="{1C1D4473-793A-4389-BA81-D034C312E5C9}" srcId="{B204BBEF-315C-481E-B53D-DF35B73ECCAB}" destId="{B03B0834-75D1-4F63-89C6-69755A1D77CF}" srcOrd="0" destOrd="0" parTransId="{333CA944-C1C8-49AF-9A24-E7E5077250DA}" sibTransId="{281EAF88-8194-455A-AD0E-6E584D2833C4}"/>
    <dgm:cxn modelId="{E659EE57-7757-4F35-9D05-35E344F414D0}" type="presOf" srcId="{CFA139D9-A0DF-47F8-A39D-A351A76A99AA}" destId="{DD379A05-38CA-4D70-9750-43FB5A550286}" srcOrd="0" destOrd="0" presId="urn:microsoft.com/office/officeart/2018/2/layout/IconVerticalSolidList"/>
    <dgm:cxn modelId="{DD6F66F8-575A-4CD0-80F8-8A006A4671E7}" type="presOf" srcId="{B204BBEF-315C-481E-B53D-DF35B73ECCAB}" destId="{AFB285C2-EF04-42E9-9A36-18C80D8A1D20}" srcOrd="0" destOrd="0" presId="urn:microsoft.com/office/officeart/2018/2/layout/IconVerticalSolidList"/>
    <dgm:cxn modelId="{E80EF388-9557-4148-AF03-EA675BD5B9A0}" type="presParOf" srcId="{AFB285C2-EF04-42E9-9A36-18C80D8A1D20}" destId="{7692BC14-AB3B-4B17-8D70-9B0DB1F65651}" srcOrd="0" destOrd="0" presId="urn:microsoft.com/office/officeart/2018/2/layout/IconVerticalSolidList"/>
    <dgm:cxn modelId="{AB1F6D5D-A9D7-43EF-8C83-9DA867F1E019}" type="presParOf" srcId="{7692BC14-AB3B-4B17-8D70-9B0DB1F65651}" destId="{798676E5-A85C-48AE-86F9-4DEBA76CCB1E}" srcOrd="0" destOrd="0" presId="urn:microsoft.com/office/officeart/2018/2/layout/IconVerticalSolidList"/>
    <dgm:cxn modelId="{BF1ABBC7-FEA2-496C-A667-52FE992F21DE}" type="presParOf" srcId="{7692BC14-AB3B-4B17-8D70-9B0DB1F65651}" destId="{442620D4-27FB-443F-A78D-9A89B42E3E82}" srcOrd="1" destOrd="0" presId="urn:microsoft.com/office/officeart/2018/2/layout/IconVerticalSolidList"/>
    <dgm:cxn modelId="{FDD669D8-AB90-4D96-A006-2AF892C8CE8B}" type="presParOf" srcId="{7692BC14-AB3B-4B17-8D70-9B0DB1F65651}" destId="{877C4C52-16AB-4389-A5CA-E1944FAAE73A}" srcOrd="2" destOrd="0" presId="urn:microsoft.com/office/officeart/2018/2/layout/IconVerticalSolidList"/>
    <dgm:cxn modelId="{8D7E0243-3F5A-46A8-A86B-35712E6CBAF4}" type="presParOf" srcId="{7692BC14-AB3B-4B17-8D70-9B0DB1F65651}" destId="{7A49B9AC-CDFA-448B-9B1C-35159C8C6065}" srcOrd="3" destOrd="0" presId="urn:microsoft.com/office/officeart/2018/2/layout/IconVerticalSolidList"/>
    <dgm:cxn modelId="{AA65C64F-ECA2-41F0-89E4-748910CDED89}" type="presParOf" srcId="{AFB285C2-EF04-42E9-9A36-18C80D8A1D20}" destId="{CF512690-AE8B-4436-901C-02D429CED5AD}" srcOrd="1" destOrd="0" presId="urn:microsoft.com/office/officeart/2018/2/layout/IconVerticalSolidList"/>
    <dgm:cxn modelId="{D0CACB16-470E-481E-9DC1-21C309C6F45A}" type="presParOf" srcId="{AFB285C2-EF04-42E9-9A36-18C80D8A1D20}" destId="{FD9A1ADD-B014-4A26-AD63-3600B414D9A8}" srcOrd="2" destOrd="0" presId="urn:microsoft.com/office/officeart/2018/2/layout/IconVerticalSolidList"/>
    <dgm:cxn modelId="{609177D7-B256-4823-A852-4A6C95B06576}" type="presParOf" srcId="{FD9A1ADD-B014-4A26-AD63-3600B414D9A8}" destId="{7A92D58B-5670-4802-A498-691147B60043}" srcOrd="0" destOrd="0" presId="urn:microsoft.com/office/officeart/2018/2/layout/IconVerticalSolidList"/>
    <dgm:cxn modelId="{59A33646-C3AD-4295-9FF6-C3F718318CBD}" type="presParOf" srcId="{FD9A1ADD-B014-4A26-AD63-3600B414D9A8}" destId="{3D868FCF-B054-4E0E-A40D-25A994562C67}" srcOrd="1" destOrd="0" presId="urn:microsoft.com/office/officeart/2018/2/layout/IconVerticalSolidList"/>
    <dgm:cxn modelId="{03C7E8B5-980A-4B7F-829A-7D8023D2A44F}" type="presParOf" srcId="{FD9A1ADD-B014-4A26-AD63-3600B414D9A8}" destId="{F7641963-B762-4533-A962-0E2846D9D648}" srcOrd="2" destOrd="0" presId="urn:microsoft.com/office/officeart/2018/2/layout/IconVerticalSolidList"/>
    <dgm:cxn modelId="{FBFF419C-A5FC-4CCF-BFA2-1C384D52CB7B}" type="presParOf" srcId="{FD9A1ADD-B014-4A26-AD63-3600B414D9A8}" destId="{09226B65-2E26-461A-8B16-F4B26E48B3F7}" srcOrd="3" destOrd="0" presId="urn:microsoft.com/office/officeart/2018/2/layout/IconVerticalSolidList"/>
    <dgm:cxn modelId="{C6F0DB2D-7A52-4619-BD66-65336C02AC38}" type="presParOf" srcId="{AFB285C2-EF04-42E9-9A36-18C80D8A1D20}" destId="{5D4FDEDE-597E-4734-B724-25842C9E839B}" srcOrd="3" destOrd="0" presId="urn:microsoft.com/office/officeart/2018/2/layout/IconVerticalSolidList"/>
    <dgm:cxn modelId="{0F232C35-153E-4FA5-AA3B-E5A424324D4F}" type="presParOf" srcId="{AFB285C2-EF04-42E9-9A36-18C80D8A1D20}" destId="{CD0A6FAE-F5DA-4318-B73F-800AF8B718AD}" srcOrd="4" destOrd="0" presId="urn:microsoft.com/office/officeart/2018/2/layout/IconVerticalSolidList"/>
    <dgm:cxn modelId="{51401665-CFA3-4252-B3F9-25BDA8EF04F4}" type="presParOf" srcId="{CD0A6FAE-F5DA-4318-B73F-800AF8B718AD}" destId="{BA4ED767-01AA-449E-8F33-A3A50B403C40}" srcOrd="0" destOrd="0" presId="urn:microsoft.com/office/officeart/2018/2/layout/IconVerticalSolidList"/>
    <dgm:cxn modelId="{90AC2C96-C798-4677-90A0-C41CA58C0F47}" type="presParOf" srcId="{CD0A6FAE-F5DA-4318-B73F-800AF8B718AD}" destId="{F674758A-822C-4627-A879-EA91688F42E0}" srcOrd="1" destOrd="0" presId="urn:microsoft.com/office/officeart/2018/2/layout/IconVerticalSolidList"/>
    <dgm:cxn modelId="{41BDC4D7-6858-4DF4-BD1D-682D72620BEF}" type="presParOf" srcId="{CD0A6FAE-F5DA-4318-B73F-800AF8B718AD}" destId="{4F70D37C-3819-4764-815F-A5FBA1815D88}" srcOrd="2" destOrd="0" presId="urn:microsoft.com/office/officeart/2018/2/layout/IconVerticalSolidList"/>
    <dgm:cxn modelId="{58C53BCE-2115-4788-8DAF-430971070BA5}" type="presParOf" srcId="{CD0A6FAE-F5DA-4318-B73F-800AF8B718AD}" destId="{DD379A05-38CA-4D70-9750-43FB5A55028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F087C9-A61B-40E4-BE7F-BA7CA0980CC6}">
      <dsp:nvSpPr>
        <dsp:cNvPr id="0" name=""/>
        <dsp:cNvSpPr/>
      </dsp:nvSpPr>
      <dsp:spPr>
        <a:xfrm>
          <a:off x="0" y="48668"/>
          <a:ext cx="6391275" cy="1118812"/>
        </a:xfrm>
        <a:prstGeom prst="roundRect">
          <a:avLst/>
        </a:prstGeom>
        <a:solidFill>
          <a:schemeClr val="accent1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/>
            <a:t>This workgroup will be recorded and made available on OHS’s website by early next week. </a:t>
          </a:r>
          <a:endParaRPr lang="en-US" sz="2000" kern="1200"/>
        </a:p>
      </dsp:txBody>
      <dsp:txXfrm>
        <a:off x="54616" y="103284"/>
        <a:ext cx="6282043" cy="1009580"/>
      </dsp:txXfrm>
    </dsp:sp>
    <dsp:sp modelId="{637A9C2E-2D65-4FDA-949D-21D9191BB7F3}">
      <dsp:nvSpPr>
        <dsp:cNvPr id="0" name=""/>
        <dsp:cNvSpPr/>
      </dsp:nvSpPr>
      <dsp:spPr>
        <a:xfrm>
          <a:off x="0" y="1225080"/>
          <a:ext cx="6391275" cy="1118812"/>
        </a:xfrm>
        <a:prstGeom prst="roundRect">
          <a:avLst/>
        </a:prstGeom>
        <a:solidFill>
          <a:schemeClr val="accent1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/>
            <a:t>Please stay muted.</a:t>
          </a:r>
          <a:endParaRPr lang="en-US" sz="2000" kern="1200"/>
        </a:p>
      </dsp:txBody>
      <dsp:txXfrm>
        <a:off x="54616" y="1279696"/>
        <a:ext cx="6282043" cy="1009580"/>
      </dsp:txXfrm>
    </dsp:sp>
    <dsp:sp modelId="{DFBC61E7-46B8-4993-954C-F857CA5978C3}">
      <dsp:nvSpPr>
        <dsp:cNvPr id="0" name=""/>
        <dsp:cNvSpPr/>
      </dsp:nvSpPr>
      <dsp:spPr>
        <a:xfrm>
          <a:off x="0" y="2401493"/>
          <a:ext cx="6391275" cy="1118812"/>
        </a:xfrm>
        <a:prstGeom prst="roundRect">
          <a:avLst/>
        </a:prstGeom>
        <a:solidFill>
          <a:schemeClr val="accent1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/>
            <a:t>If you have a question:</a:t>
          </a:r>
          <a:endParaRPr lang="en-US" sz="2000" kern="1200"/>
        </a:p>
      </dsp:txBody>
      <dsp:txXfrm>
        <a:off x="54616" y="2456109"/>
        <a:ext cx="6282043" cy="1009580"/>
      </dsp:txXfrm>
    </dsp:sp>
    <dsp:sp modelId="{61D45B2F-8E4A-41A5-A612-57562C5D1513}">
      <dsp:nvSpPr>
        <dsp:cNvPr id="0" name=""/>
        <dsp:cNvSpPr/>
      </dsp:nvSpPr>
      <dsp:spPr>
        <a:xfrm>
          <a:off x="0" y="3520306"/>
          <a:ext cx="6391275" cy="5589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2923" tIns="25400" rIns="142240" bIns="2540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b="0" i="0" kern="1200"/>
            <a:t>“Raise your hand” function</a:t>
          </a:r>
          <a:endParaRPr lang="en-US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b="0" i="0" kern="1200" dirty="0"/>
            <a:t>Put it in the chat</a:t>
          </a:r>
          <a:endParaRPr lang="en-US" sz="1600" kern="1200" dirty="0"/>
        </a:p>
      </dsp:txBody>
      <dsp:txXfrm>
        <a:off x="0" y="3520306"/>
        <a:ext cx="6391275" cy="558900"/>
      </dsp:txXfrm>
    </dsp:sp>
    <dsp:sp modelId="{AF95C429-C5CE-459E-8D7F-5A146E57BB4C}">
      <dsp:nvSpPr>
        <dsp:cNvPr id="0" name=""/>
        <dsp:cNvSpPr/>
      </dsp:nvSpPr>
      <dsp:spPr>
        <a:xfrm>
          <a:off x="0" y="4079206"/>
          <a:ext cx="6391275" cy="1118812"/>
        </a:xfrm>
        <a:prstGeom prst="roundRect">
          <a:avLst/>
        </a:prstGeom>
        <a:solidFill>
          <a:schemeClr val="accent1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dirty="0"/>
            <a:t>Information shared in this workgroup should be disseminated to all HMIS end users regardless of their attendance today.</a:t>
          </a:r>
          <a:endParaRPr lang="en-US" sz="2000" kern="1200" dirty="0"/>
        </a:p>
      </dsp:txBody>
      <dsp:txXfrm>
        <a:off x="54616" y="4133822"/>
        <a:ext cx="6282043" cy="10095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8676E5-A85C-48AE-86F9-4DEBA76CCB1E}">
      <dsp:nvSpPr>
        <dsp:cNvPr id="0" name=""/>
        <dsp:cNvSpPr/>
      </dsp:nvSpPr>
      <dsp:spPr>
        <a:xfrm>
          <a:off x="0" y="0"/>
          <a:ext cx="6055253" cy="155496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2620D4-27FB-443F-A78D-9A89B42E3E82}">
      <dsp:nvSpPr>
        <dsp:cNvPr id="0" name=""/>
        <dsp:cNvSpPr/>
      </dsp:nvSpPr>
      <dsp:spPr>
        <a:xfrm>
          <a:off x="470376" y="350531"/>
          <a:ext cx="855230" cy="85523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49B9AC-CDFA-448B-9B1C-35159C8C6065}">
      <dsp:nvSpPr>
        <dsp:cNvPr id="0" name=""/>
        <dsp:cNvSpPr/>
      </dsp:nvSpPr>
      <dsp:spPr>
        <a:xfrm>
          <a:off x="1795984" y="664"/>
          <a:ext cx="4259268" cy="15549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4567" tIns="164567" rIns="164567" bIns="164567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i="0" kern="1200" dirty="0"/>
            <a:t>Housing Inventory Count (HIC)</a:t>
          </a:r>
          <a:endParaRPr lang="en-US" sz="2500" kern="1200" dirty="0"/>
        </a:p>
      </dsp:txBody>
      <dsp:txXfrm>
        <a:off x="1795984" y="664"/>
        <a:ext cx="4259268" cy="1554965"/>
      </dsp:txXfrm>
    </dsp:sp>
    <dsp:sp modelId="{7A92D58B-5670-4802-A498-691147B60043}">
      <dsp:nvSpPr>
        <dsp:cNvPr id="0" name=""/>
        <dsp:cNvSpPr/>
      </dsp:nvSpPr>
      <dsp:spPr>
        <a:xfrm>
          <a:off x="0" y="1944370"/>
          <a:ext cx="6055253" cy="155496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868FCF-B054-4E0E-A40D-25A994562C67}">
      <dsp:nvSpPr>
        <dsp:cNvPr id="0" name=""/>
        <dsp:cNvSpPr/>
      </dsp:nvSpPr>
      <dsp:spPr>
        <a:xfrm>
          <a:off x="470376" y="2294238"/>
          <a:ext cx="855230" cy="85523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226B65-2E26-461A-8B16-F4B26E48B3F7}">
      <dsp:nvSpPr>
        <dsp:cNvPr id="0" name=""/>
        <dsp:cNvSpPr/>
      </dsp:nvSpPr>
      <dsp:spPr>
        <a:xfrm>
          <a:off x="1795984" y="1944370"/>
          <a:ext cx="4259268" cy="15549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4567" tIns="164567" rIns="164567" bIns="164567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i="0" kern="1200"/>
            <a:t>Point-In-Time (PIT) Count</a:t>
          </a:r>
          <a:endParaRPr lang="en-US" sz="2500" kern="1200"/>
        </a:p>
      </dsp:txBody>
      <dsp:txXfrm>
        <a:off x="1795984" y="1944370"/>
        <a:ext cx="4259268" cy="1554965"/>
      </dsp:txXfrm>
    </dsp:sp>
    <dsp:sp modelId="{BA4ED767-01AA-449E-8F33-A3A50B403C40}">
      <dsp:nvSpPr>
        <dsp:cNvPr id="0" name=""/>
        <dsp:cNvSpPr/>
      </dsp:nvSpPr>
      <dsp:spPr>
        <a:xfrm>
          <a:off x="0" y="3888077"/>
          <a:ext cx="6055253" cy="155496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74758A-822C-4627-A879-EA91688F42E0}">
      <dsp:nvSpPr>
        <dsp:cNvPr id="0" name=""/>
        <dsp:cNvSpPr/>
      </dsp:nvSpPr>
      <dsp:spPr>
        <a:xfrm>
          <a:off x="470376" y="4237944"/>
          <a:ext cx="855230" cy="85523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379A05-38CA-4D70-9750-43FB5A550286}">
      <dsp:nvSpPr>
        <dsp:cNvPr id="0" name=""/>
        <dsp:cNvSpPr/>
      </dsp:nvSpPr>
      <dsp:spPr>
        <a:xfrm>
          <a:off x="1795984" y="3888077"/>
          <a:ext cx="4259268" cy="15549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4567" tIns="164567" rIns="164567" bIns="164567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i="0" kern="1200"/>
            <a:t>Live Q&amp;A</a:t>
          </a:r>
          <a:endParaRPr lang="en-US" sz="2500" kern="1200"/>
        </a:p>
      </dsp:txBody>
      <dsp:txXfrm>
        <a:off x="1795984" y="3888077"/>
        <a:ext cx="4259268" cy="15549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91ED35C3-3F08-453A-8E4C-45FE30AF029B}" type="datetimeFigureOut">
              <a:rPr lang="en-US" smtClean="0"/>
              <a:t>2025-01-08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4BAC8C30-BA1B-4D80-B7D4-A443AA075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693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35C3-3F08-453A-8E4C-45FE30AF029B}" type="datetimeFigureOut">
              <a:rPr lang="en-US" smtClean="0"/>
              <a:t>2025-01-08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C8C30-BA1B-4D80-B7D4-A443AA075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419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35C3-3F08-453A-8E4C-45FE30AF029B}" type="datetimeFigureOut">
              <a:rPr lang="en-US" smtClean="0"/>
              <a:t>2025-01-08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C8C30-BA1B-4D80-B7D4-A443AA075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9771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35C3-3F08-453A-8E4C-45FE30AF029B}" type="datetimeFigureOut">
              <a:rPr lang="en-US" smtClean="0"/>
              <a:t>2025-01-08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C8C30-BA1B-4D80-B7D4-A443AA075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0669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35C3-3F08-453A-8E4C-45FE30AF029B}" type="datetimeFigureOut">
              <a:rPr lang="en-US" smtClean="0"/>
              <a:t>2025-01-08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C8C30-BA1B-4D80-B7D4-A443AA075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8068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35C3-3F08-453A-8E4C-45FE30AF029B}" type="datetimeFigureOut">
              <a:rPr lang="en-US" smtClean="0"/>
              <a:t>2025-01-08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C8C30-BA1B-4D80-B7D4-A443AA075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4027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35C3-3F08-453A-8E4C-45FE30AF029B}" type="datetimeFigureOut">
              <a:rPr lang="en-US" smtClean="0"/>
              <a:t>2025-01-08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C8C30-BA1B-4D80-B7D4-A443AA075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7992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35C3-3F08-453A-8E4C-45FE30AF029B}" type="datetimeFigureOut">
              <a:rPr lang="en-US" smtClean="0"/>
              <a:t>2025-01-08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C8C30-BA1B-4D80-B7D4-A443AA075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5343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35C3-3F08-453A-8E4C-45FE30AF029B}" type="datetimeFigureOut">
              <a:rPr lang="en-US" smtClean="0"/>
              <a:t>2025-01-08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C8C30-BA1B-4D80-B7D4-A443AA075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304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35C3-3F08-453A-8E4C-45FE30AF029B}" type="datetimeFigureOut">
              <a:rPr lang="en-US" smtClean="0"/>
              <a:t>2025-01-08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C8C30-BA1B-4D80-B7D4-A443AA075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73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35C3-3F08-453A-8E4C-45FE30AF029B}" type="datetimeFigureOut">
              <a:rPr lang="en-US" smtClean="0"/>
              <a:t>2025-01-08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C8C30-BA1B-4D80-B7D4-A443AA075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940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35C3-3F08-453A-8E4C-45FE30AF029B}" type="datetimeFigureOut">
              <a:rPr lang="en-US" smtClean="0"/>
              <a:t>2025-01-08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C8C30-BA1B-4D80-B7D4-A443AA075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567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35C3-3F08-453A-8E4C-45FE30AF029B}" type="datetimeFigureOut">
              <a:rPr lang="en-US" smtClean="0"/>
              <a:t>2025-01-08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C8C30-BA1B-4D80-B7D4-A443AA075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915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35C3-3F08-453A-8E4C-45FE30AF029B}" type="datetimeFigureOut">
              <a:rPr lang="en-US" smtClean="0"/>
              <a:t>2025-01-08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C8C30-BA1B-4D80-B7D4-A443AA075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170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35C3-3F08-453A-8E4C-45FE30AF029B}" type="datetimeFigureOut">
              <a:rPr lang="en-US" smtClean="0"/>
              <a:t>2025-01-08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C8C30-BA1B-4D80-B7D4-A443AA075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096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35C3-3F08-453A-8E4C-45FE30AF029B}" type="datetimeFigureOut">
              <a:rPr lang="en-US" smtClean="0"/>
              <a:t>2025-01-08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C8C30-BA1B-4D80-B7D4-A443AA075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392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35C3-3F08-453A-8E4C-45FE30AF029B}" type="datetimeFigureOut">
              <a:rPr lang="en-US" smtClean="0"/>
              <a:t>2025-01-08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C8C30-BA1B-4D80-B7D4-A443AA075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503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91ED35C3-3F08-453A-8E4C-45FE30AF029B}" type="datetimeFigureOut">
              <a:rPr lang="en-US" smtClean="0"/>
              <a:t>2025-01-08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4BAC8C30-BA1B-4D80-B7D4-A443AA075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334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0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0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24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files.hudexchange.info/resources/documents/PIT-Count-Methodology-Guide.pdf" TargetMode="External"/><Relationship Id="rId7" Type="http://schemas.openxmlformats.org/officeDocument/2006/relationships/image" Target="../media/image26.svg"/><Relationship Id="rId2" Type="http://schemas.openxmlformats.org/officeDocument/2006/relationships/hyperlink" Target="https://www.hud.gov/sites/dfiles/CPD/documents/2024-HIC-and-PIT-Data-Collection-Notice-2023-11-02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.png"/><Relationship Id="rId4" Type="http://schemas.openxmlformats.org/officeDocument/2006/relationships/hyperlink" Target="file:///\\CCDCVOHSFS01\Home\nbutina\PIT%20HIC\2025\Cuyahoga%20Continuum%20of%20Care%202025%20PIT%20HIC%20Guidance.pdf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2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10" Type="http://schemas.openxmlformats.org/officeDocument/2006/relationships/image" Target="../media/image2.png"/><Relationship Id="rId4" Type="http://schemas.openxmlformats.org/officeDocument/2006/relationships/image" Target="../media/image6.svg"/><Relationship Id="rId9" Type="http://schemas.microsoft.com/office/2007/relationships/diagramDrawing" Target="../diagrams/drawin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4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4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20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5846F-9277-2F88-E028-7FA372C0F5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74825" y="1143000"/>
            <a:ext cx="6268246" cy="3134032"/>
          </a:xfrm>
        </p:spPr>
        <p:txBody>
          <a:bodyPr>
            <a:normAutofit/>
          </a:bodyPr>
          <a:lstStyle/>
          <a:p>
            <a:r>
              <a:rPr lang="en-US" sz="6600"/>
              <a:t>HMIS End User Workgroup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EB9557-F75E-05CF-6F36-A28F2C778E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74825" y="4473677"/>
            <a:ext cx="6268246" cy="1268144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Cleveland/Cuyahoga County Office of Homeless Services</a:t>
            </a:r>
          </a:p>
          <a:p>
            <a:r>
              <a:rPr lang="en-US" sz="2000" dirty="0">
                <a:solidFill>
                  <a:schemeClr val="bg1"/>
                </a:solidFill>
              </a:rPr>
              <a:t>1/17/2025</a:t>
            </a:r>
          </a:p>
        </p:txBody>
      </p:sp>
      <p:pic>
        <p:nvPicPr>
          <p:cNvPr id="4" name="object 5">
            <a:extLst>
              <a:ext uri="{FF2B5EF4-FFF2-40B4-BE49-F238E27FC236}">
                <a16:creationId xmlns:a16="http://schemas.microsoft.com/office/drawing/2014/main" id="{68DA73A2-87A2-85FD-8AFF-F15F8C1ADE76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09764" y="1661911"/>
            <a:ext cx="3531062" cy="353106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609473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3DEDB-1482-3E49-7442-075B0074D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8214" y="952990"/>
            <a:ext cx="8761413" cy="706964"/>
          </a:xfrm>
        </p:spPr>
        <p:txBody>
          <a:bodyPr/>
          <a:lstStyle/>
          <a:p>
            <a:r>
              <a:rPr lang="en-US" dirty="0"/>
              <a:t>Timing of the Count</a:t>
            </a:r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DDABE113-91D2-31AA-11FF-2F3F8F7DC2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5" y="2603501"/>
            <a:ext cx="4028791" cy="3405228"/>
          </a:xfrm>
        </p:spPr>
        <p:txBody>
          <a:bodyPr>
            <a:normAutofit/>
          </a:bodyPr>
          <a:lstStyle/>
          <a:p>
            <a:r>
              <a:rPr lang="en-US" b="1" dirty="0"/>
              <a:t>1/28/25 </a:t>
            </a:r>
            <a:r>
              <a:rPr lang="en-US" dirty="0"/>
              <a:t>is the night of the count. </a:t>
            </a:r>
          </a:p>
          <a:p>
            <a:r>
              <a:rPr lang="en-US" dirty="0"/>
              <a:t>The term “night” refers to a period of sunset to sunrise spanning two dates (1/28/25 and 1/29/25).</a:t>
            </a:r>
          </a:p>
          <a:p>
            <a:r>
              <a:rPr lang="en-US" dirty="0"/>
              <a:t>Locally, we have set the timing of the count starting at 5:30p on 1/28 and ending at 10a on 1/29.</a:t>
            </a:r>
          </a:p>
        </p:txBody>
      </p:sp>
      <p:pic>
        <p:nvPicPr>
          <p:cNvPr id="9" name="object 5">
            <a:extLst>
              <a:ext uri="{FF2B5EF4-FFF2-40B4-BE49-F238E27FC236}">
                <a16:creationId xmlns:a16="http://schemas.microsoft.com/office/drawing/2014/main" id="{EA6EDF92-7732-1388-4E5F-DB105123E4A4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62548" y="72032"/>
            <a:ext cx="1040289" cy="99893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7" name="Graphic 26" descr="Tally with solid fill">
            <a:extLst>
              <a:ext uri="{FF2B5EF4-FFF2-40B4-BE49-F238E27FC236}">
                <a16:creationId xmlns:a16="http://schemas.microsoft.com/office/drawing/2014/main" id="{3BCC4CD0-BDA9-5F64-333C-3F377804DE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97354" y="849272"/>
            <a:ext cx="914400" cy="914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4B73F35-57F6-184C-02F2-A7FF2C7A60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7744" y="2823707"/>
            <a:ext cx="6137910" cy="29648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972189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3DEDB-1482-3E49-7442-075B0074D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1754" y="952990"/>
            <a:ext cx="8761413" cy="706964"/>
          </a:xfrm>
        </p:spPr>
        <p:txBody>
          <a:bodyPr/>
          <a:lstStyle/>
          <a:p>
            <a:r>
              <a:rPr lang="en-US" dirty="0"/>
              <a:t>Data Required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8982DE-19EE-4BE4-A75E-8CD4AA2F08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HOUSEHOLD TYPES: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5CE634D-3456-15E2-23E3-8A2C0A269A40}"/>
              </a:ext>
            </a:extLst>
          </p:cNvPr>
          <p:cNvSpPr>
            <a:spLocks noGrp="1"/>
          </p:cNvSpPr>
          <p:nvPr>
            <p:ph type="body" sz="half" idx="15"/>
          </p:nvPr>
        </p:nvSpPr>
        <p:spPr/>
        <p:txBody>
          <a:bodyPr>
            <a:normAutofit fontScale="925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Households with children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Households without children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Households with only children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Youth Households without children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Youth Households with children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Veteran Households with children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Veteran Households without children</a:t>
            </a:r>
          </a:p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352BDEA-4515-C3F2-78BB-4159A358AD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000" dirty="0"/>
              <a:t>DATA REQUIRED FOR EACH HOUSEHOLD TYPE: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2B5C0F7-F2F4-712C-CACF-A13A7FE91510}"/>
              </a:ext>
            </a:extLst>
          </p:cNvPr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# of households served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# of persons served in those households with the following subsets identified: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Age tiers (under 18, 18-24, 25-34, 35-44, 45-54, 55-64, 65+)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Gender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Race &amp; Ethnicity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Chronic homelessness status</a:t>
            </a:r>
          </a:p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6E07B18-A559-F638-3B26-4FFF108F0D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000" dirty="0"/>
              <a:t>SPECIAL SUBPOPULATIONS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CCA01B4-F1CE-FF64-6E9D-D681F0992AC7}"/>
              </a:ext>
            </a:extLst>
          </p:cNvPr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# of adults (all populations; older than 18) with/who are: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Serious Mental Illness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Substance Use Disorder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HIV/AIDS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Survivors of Domestic Violence</a:t>
            </a:r>
          </a:p>
        </p:txBody>
      </p:sp>
      <p:pic>
        <p:nvPicPr>
          <p:cNvPr id="9" name="object 5">
            <a:extLst>
              <a:ext uri="{FF2B5EF4-FFF2-40B4-BE49-F238E27FC236}">
                <a16:creationId xmlns:a16="http://schemas.microsoft.com/office/drawing/2014/main" id="{EA6EDF92-7732-1388-4E5F-DB105123E4A4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62548" y="72032"/>
            <a:ext cx="1040289" cy="99893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7" name="Graphic 26" descr="Tally with solid fill">
            <a:extLst>
              <a:ext uri="{FF2B5EF4-FFF2-40B4-BE49-F238E27FC236}">
                <a16:creationId xmlns:a16="http://schemas.microsoft.com/office/drawing/2014/main" id="{3BCC4CD0-BDA9-5F64-333C-3F377804DE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97354" y="84927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0272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3DEDB-1482-3E49-7442-075B0074D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003" y="952990"/>
            <a:ext cx="8761413" cy="706964"/>
          </a:xfrm>
        </p:spPr>
        <p:txBody>
          <a:bodyPr/>
          <a:lstStyle/>
          <a:p>
            <a:r>
              <a:rPr lang="en-US" dirty="0"/>
              <a:t>Data Collection Processes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ED359E2-41CF-F615-83A9-E4703CFF43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2075" y="2390999"/>
            <a:ext cx="4825157" cy="576262"/>
          </a:xfrm>
        </p:spPr>
        <p:txBody>
          <a:bodyPr/>
          <a:lstStyle/>
          <a:p>
            <a:r>
              <a:rPr lang="en-US" dirty="0"/>
              <a:t>Sheltered Count – HMIS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D258ADB4-8542-B575-5BF4-41FE1E03FD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42075" y="2967261"/>
            <a:ext cx="4825158" cy="344641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After the PIT date, ensure that all entries and exits are completed in HMIS.</a:t>
            </a:r>
          </a:p>
          <a:p>
            <a:pPr lvl="1"/>
            <a:r>
              <a:rPr lang="en-US" dirty="0"/>
              <a:t>ONLY CLIENTS WHO STAYED THE NIGHT ON THE PIT NIGHT SHOULD BE OPEN!</a:t>
            </a:r>
          </a:p>
          <a:p>
            <a:r>
              <a:rPr lang="en-US" dirty="0"/>
              <a:t>Run an APR (HUDX-227) for the PIT date and ensure all errors are fixed. </a:t>
            </a:r>
          </a:p>
          <a:p>
            <a:pPr lvl="1"/>
            <a:r>
              <a:rPr lang="en-US" dirty="0"/>
              <a:t>Specifically, ensure the correct people are showing as active and that all disability/DV questions are answered.</a:t>
            </a:r>
          </a:p>
          <a:p>
            <a:r>
              <a:rPr lang="en-US" dirty="0"/>
              <a:t>Send an email to OHS with APR attached confirming the numbers are correct </a:t>
            </a:r>
            <a:r>
              <a:rPr lang="en-US" b="1" dirty="0"/>
              <a:t>by 2/18/2025.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0C2728B-9C0F-5CA8-4BF3-B011FC3114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5833" y="2390999"/>
            <a:ext cx="4825159" cy="576262"/>
          </a:xfrm>
        </p:spPr>
        <p:txBody>
          <a:bodyPr/>
          <a:lstStyle/>
          <a:p>
            <a:r>
              <a:rPr lang="en-US" dirty="0"/>
              <a:t>Sheltered Count – Non-HMIS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24DC1BB0-3012-7F7D-A838-95E1E42CD7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5831" y="2967261"/>
            <a:ext cx="4825159" cy="344641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After the PIT date, ensure that all data collected in an HMIS-comparable database is accurate. </a:t>
            </a:r>
          </a:p>
          <a:p>
            <a:r>
              <a:rPr lang="en-US" dirty="0"/>
              <a:t>Pull a roster report for the PIT date with all the required data elements listed in previous slide – this should include NAMES, DOBs, and SSNs (if acquired) of all program participants. </a:t>
            </a:r>
          </a:p>
          <a:p>
            <a:r>
              <a:rPr lang="en-US" dirty="0"/>
              <a:t>Send roster as a spreadsheet to OHS </a:t>
            </a:r>
            <a:r>
              <a:rPr lang="en-US" b="1" dirty="0"/>
              <a:t>by 2/18/2025.</a:t>
            </a:r>
          </a:p>
        </p:txBody>
      </p:sp>
      <p:pic>
        <p:nvPicPr>
          <p:cNvPr id="9" name="object 5">
            <a:extLst>
              <a:ext uri="{FF2B5EF4-FFF2-40B4-BE49-F238E27FC236}">
                <a16:creationId xmlns:a16="http://schemas.microsoft.com/office/drawing/2014/main" id="{EA6EDF92-7732-1388-4E5F-DB105123E4A4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62548" y="72032"/>
            <a:ext cx="1040289" cy="99893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7" name="Graphic 26" descr="Tally with solid fill">
            <a:extLst>
              <a:ext uri="{FF2B5EF4-FFF2-40B4-BE49-F238E27FC236}">
                <a16:creationId xmlns:a16="http://schemas.microsoft.com/office/drawing/2014/main" id="{3BCC4CD0-BDA9-5F64-333C-3F377804DE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97354" y="84927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0144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3DEDB-1482-3E49-7442-075B0074D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003" y="952990"/>
            <a:ext cx="8761413" cy="706964"/>
          </a:xfrm>
        </p:spPr>
        <p:txBody>
          <a:bodyPr/>
          <a:lstStyle/>
          <a:p>
            <a:r>
              <a:rPr lang="en-US" dirty="0"/>
              <a:t>Data Collection Processes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ED359E2-41CF-F615-83A9-E4703CFF43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2075" y="2390999"/>
            <a:ext cx="4825157" cy="576262"/>
          </a:xfrm>
        </p:spPr>
        <p:txBody>
          <a:bodyPr/>
          <a:lstStyle/>
          <a:p>
            <a:r>
              <a:rPr lang="en-US" dirty="0"/>
              <a:t>Unsheltered Count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D258ADB4-8542-B575-5BF4-41FE1E03FD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42075" y="2967261"/>
            <a:ext cx="4825158" cy="344641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Prior to the PIT date, OHS &amp; NEOCH will convene a meeting with outreach providers and other volunteer groups to discuss deployment plan. </a:t>
            </a:r>
          </a:p>
          <a:p>
            <a:r>
              <a:rPr lang="en-US" b="1" dirty="0"/>
              <a:t>During the week of 1/20/2025, </a:t>
            </a:r>
            <a:r>
              <a:rPr lang="en-US" dirty="0"/>
              <a:t>those providers are to pick up a set of PIT Street Cards from OHS’s office</a:t>
            </a:r>
          </a:p>
          <a:p>
            <a:pPr lvl="1"/>
            <a:r>
              <a:rPr lang="en-US" b="1" dirty="0"/>
              <a:t>310 W Lakeside, Cleveland, OH 44113</a:t>
            </a:r>
          </a:p>
          <a:p>
            <a:endParaRPr lang="en-US" b="1" dirty="0"/>
          </a:p>
        </p:txBody>
      </p:sp>
      <p:pic>
        <p:nvPicPr>
          <p:cNvPr id="9" name="object 5">
            <a:extLst>
              <a:ext uri="{FF2B5EF4-FFF2-40B4-BE49-F238E27FC236}">
                <a16:creationId xmlns:a16="http://schemas.microsoft.com/office/drawing/2014/main" id="{EA6EDF92-7732-1388-4E5F-DB105123E4A4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62548" y="72032"/>
            <a:ext cx="1040289" cy="99893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7" name="Graphic 26" descr="Tally with solid fill">
            <a:extLst>
              <a:ext uri="{FF2B5EF4-FFF2-40B4-BE49-F238E27FC236}">
                <a16:creationId xmlns:a16="http://schemas.microsoft.com/office/drawing/2014/main" id="{3BCC4CD0-BDA9-5F64-333C-3F377804DE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97354" y="849272"/>
            <a:ext cx="914400" cy="914400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4B8470-317D-0781-A49B-D02DA9C7C1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08709" y="2967261"/>
            <a:ext cx="4825159" cy="3446418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Starting at 5:30p on 1/28/25 and ending at 10a on 1/29/25, </a:t>
            </a:r>
            <a:r>
              <a:rPr lang="en-US" dirty="0"/>
              <a:t>the count will be conducted, focusing on those who are bedded down for that night.</a:t>
            </a:r>
          </a:p>
          <a:p>
            <a:r>
              <a:rPr lang="en-US" dirty="0"/>
              <a:t>Each person interviewed should have  PIT Street Card filled out in its entirety. Cards with missing identifying information will be left out. </a:t>
            </a:r>
          </a:p>
          <a:p>
            <a:r>
              <a:rPr lang="en-US" dirty="0"/>
              <a:t>PIT Street Cards are to be returned to OHS’s office </a:t>
            </a:r>
            <a:r>
              <a:rPr lang="en-US" b="1" dirty="0"/>
              <a:t>before 1/31/2025.</a:t>
            </a:r>
          </a:p>
          <a:p>
            <a:r>
              <a:rPr lang="en-US" dirty="0"/>
              <a:t>Any card turned in after that date will not be considered.</a:t>
            </a:r>
          </a:p>
        </p:txBody>
      </p:sp>
    </p:spTree>
    <p:extLst>
      <p:ext uri="{BB962C8B-B14F-4D97-AF65-F5344CB8AC3E}">
        <p14:creationId xmlns:p14="http://schemas.microsoft.com/office/powerpoint/2010/main" val="2589029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3DEDB-1482-3E49-7442-075B0074D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1754" y="952990"/>
            <a:ext cx="8761413" cy="706964"/>
          </a:xfrm>
        </p:spPr>
        <p:txBody>
          <a:bodyPr/>
          <a:lstStyle/>
          <a:p>
            <a:r>
              <a:rPr lang="en-US" dirty="0"/>
              <a:t>Data Collection Processes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67CB2DE5-0933-833D-A55B-818CF99B24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5" y="3097368"/>
            <a:ext cx="8761412" cy="2922431"/>
          </a:xfrm>
        </p:spPr>
        <p:txBody>
          <a:bodyPr/>
          <a:lstStyle/>
          <a:p>
            <a:r>
              <a:rPr lang="en-US" dirty="0"/>
              <a:t>OHS will review and compare all PIT Street Cards, rosters from non-HMIS-participating providers, and rosters from HMIS-participating providers.</a:t>
            </a:r>
          </a:p>
          <a:p>
            <a:r>
              <a:rPr lang="en-US" dirty="0"/>
              <a:t>Any PIT Street Card that is incomplete/does not have enough identifying information on it will be discarded.</a:t>
            </a:r>
          </a:p>
          <a:p>
            <a:r>
              <a:rPr lang="en-US" dirty="0"/>
              <a:t>Any PIT Street Card that is duplicated with a sheltered situation will be discarded.</a:t>
            </a:r>
          </a:p>
          <a:p>
            <a:r>
              <a:rPr lang="en-US" dirty="0"/>
              <a:t>Any duplicated, sheltered person will be discussed by OHS and the providers that are overlapping until only one shelter enrollment exists.</a:t>
            </a:r>
          </a:p>
        </p:txBody>
      </p:sp>
      <p:pic>
        <p:nvPicPr>
          <p:cNvPr id="9" name="object 5">
            <a:extLst>
              <a:ext uri="{FF2B5EF4-FFF2-40B4-BE49-F238E27FC236}">
                <a16:creationId xmlns:a16="http://schemas.microsoft.com/office/drawing/2014/main" id="{EA6EDF92-7732-1388-4E5F-DB105123E4A4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62548" y="72032"/>
            <a:ext cx="1040289" cy="99893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7" name="Graphic 26" descr="Tally with solid fill">
            <a:extLst>
              <a:ext uri="{FF2B5EF4-FFF2-40B4-BE49-F238E27FC236}">
                <a16:creationId xmlns:a16="http://schemas.microsoft.com/office/drawing/2014/main" id="{3BCC4CD0-BDA9-5F64-333C-3F377804DE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97354" y="849272"/>
            <a:ext cx="914400" cy="914400"/>
          </a:xfrm>
          <a:prstGeom prst="rect">
            <a:avLst/>
          </a:prstGeom>
        </p:spPr>
      </p:pic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D4D2AC10-C298-170B-F45C-1EF24CBB87A1}"/>
              </a:ext>
            </a:extLst>
          </p:cNvPr>
          <p:cNvSpPr txBox="1">
            <a:spLocks/>
          </p:cNvSpPr>
          <p:nvPr/>
        </p:nvSpPr>
        <p:spPr>
          <a:xfrm>
            <a:off x="1154955" y="2590622"/>
            <a:ext cx="4825157" cy="576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chemeClr val="accent1"/>
                </a:solidFill>
              </a:rPr>
              <a:t>Deduplication Process</a:t>
            </a:r>
          </a:p>
        </p:txBody>
      </p:sp>
    </p:spTree>
    <p:extLst>
      <p:ext uri="{BB962C8B-B14F-4D97-AF65-F5344CB8AC3E}">
        <p14:creationId xmlns:p14="http://schemas.microsoft.com/office/powerpoint/2010/main" val="19618979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43A114B-CAF8-402E-A898-DEE2C2022E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>
              <a:duotone>
                <a:schemeClr val="dk2">
                  <a:shade val="69000"/>
                  <a:hueMod val="108000"/>
                  <a:satMod val="164000"/>
                  <a:lumMod val="74000"/>
                </a:schemeClr>
                <a:schemeClr val="dk2">
                  <a:tint val="96000"/>
                  <a:hueMod val="88000"/>
                  <a:satMod val="140000"/>
                  <a:lumMod val="132000"/>
                </a:scheme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4E68BB1-DCF6-49AB-8FF1-7E68DCBCD1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61412" y="18288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A9B8539-604B-420E-BA1B-0A2E64CD7C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61412" y="5870955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4000"/>
                </a:schemeClr>
              </a:gs>
              <a:gs pos="66000">
                <a:schemeClr val="accent5">
                  <a:alpha val="0"/>
                </a:schemeClr>
              </a:gs>
              <a:gs pos="36000">
                <a:schemeClr val="accent5"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236CAA2-54C3-4136-B0CC-6837B14D81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8" name="Freeform 5">
            <a:extLst>
              <a:ext uri="{FF2B5EF4-FFF2-40B4-BE49-F238E27FC236}">
                <a16:creationId xmlns:a16="http://schemas.microsoft.com/office/drawing/2014/main" id="{40F86E67-9E86-453F-92BC-648189829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588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73C5439-21D4-46F3-9CF4-FF1CE786FF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59E411-DE89-1DE9-42B0-DFDAC73A9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645" y="1143000"/>
            <a:ext cx="6701869" cy="1120877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600" dirty="0"/>
              <a:t>IMPORTANT NOTE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0B5B92-AA9E-D92F-46C2-068B19248E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79645" y="2365755"/>
            <a:ext cx="6701869" cy="337606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The </a:t>
            </a:r>
            <a:r>
              <a:rPr lang="en-US" dirty="0" err="1">
                <a:solidFill>
                  <a:schemeClr val="bg1"/>
                </a:solidFill>
              </a:rPr>
              <a:t>hmis</a:t>
            </a:r>
            <a:r>
              <a:rPr lang="en-US" dirty="0">
                <a:solidFill>
                  <a:schemeClr val="bg1"/>
                </a:solidFill>
              </a:rPr>
              <a:t> data submitted for both the HIC and PIT Count should NEVER be changed over the course of the year!</a:t>
            </a:r>
          </a:p>
          <a:p>
            <a:r>
              <a:rPr lang="en-US" dirty="0">
                <a:solidFill>
                  <a:schemeClr val="bg1"/>
                </a:solidFill>
              </a:rPr>
              <a:t>All end-of-year, federal reporting is going to refer to what was submitted for this count and the data will need to match!</a:t>
            </a:r>
          </a:p>
          <a:p>
            <a:r>
              <a:rPr lang="en-US" dirty="0">
                <a:solidFill>
                  <a:schemeClr val="bg1"/>
                </a:solidFill>
              </a:rPr>
              <a:t>By confirming your data via email to OHS, you are agreeing that this data will never change and is completely accurate!</a:t>
            </a:r>
          </a:p>
        </p:txBody>
      </p:sp>
      <p:pic>
        <p:nvPicPr>
          <p:cNvPr id="5" name="Graphic 4" descr="Exclamation mark with solid fill">
            <a:extLst>
              <a:ext uri="{FF2B5EF4-FFF2-40B4-BE49-F238E27FC236}">
                <a16:creationId xmlns:a16="http://schemas.microsoft.com/office/drawing/2014/main" id="{C4AC67F3-2676-B587-A908-F3E9DFDC96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9764" y="1661911"/>
            <a:ext cx="3531062" cy="353106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object 5">
            <a:extLst>
              <a:ext uri="{FF2B5EF4-FFF2-40B4-BE49-F238E27FC236}">
                <a16:creationId xmlns:a16="http://schemas.microsoft.com/office/drawing/2014/main" id="{4156FFF7-6A2D-EF66-3174-EBA57E8A9191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862548" y="72032"/>
            <a:ext cx="1040289" cy="99893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274749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7DD39-782D-3524-7F68-B8176AF43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5925" y="973668"/>
            <a:ext cx="8761413" cy="706964"/>
          </a:xfrm>
        </p:spPr>
        <p:txBody>
          <a:bodyPr/>
          <a:lstStyle/>
          <a:p>
            <a:r>
              <a:rPr lang="en-US" dirty="0"/>
              <a:t>Links to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F539B4-705A-EDA6-EEA2-037E2403CA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2024 Housing Inventory Count (HIC) and Point-In-Time (PIT) Count Data Collection Notice</a:t>
            </a:r>
          </a:p>
          <a:p>
            <a:pPr lvl="1"/>
            <a:r>
              <a:rPr lang="en-US" dirty="0">
                <a:hlinkClick r:id="rId2"/>
              </a:rPr>
              <a:t>https://www.hud.gov/sites/dfiles/CPD/documents/2024-HIC-and-PIT-Data-Collection-Notice-2023-11-02.pdf</a:t>
            </a:r>
            <a:endParaRPr lang="en-US" dirty="0"/>
          </a:p>
          <a:p>
            <a:r>
              <a:rPr lang="en-US" dirty="0"/>
              <a:t>HUD Point-In-Time (PIT) Count Methodology</a:t>
            </a:r>
          </a:p>
          <a:p>
            <a:pPr lvl="1"/>
            <a:r>
              <a:rPr lang="en-US" dirty="0">
                <a:hlinkClick r:id="rId3"/>
              </a:rPr>
              <a:t>https://files.hudexchange.info/resources/documents/PIT-Count-Methodology-Guide.pdf</a:t>
            </a:r>
            <a:endParaRPr lang="en-US" dirty="0"/>
          </a:p>
          <a:p>
            <a:r>
              <a:rPr lang="en-US" dirty="0"/>
              <a:t>Cuyahoga County CoC 2025 Point-In-Time Count and Housing Inventory Count Guidance Document</a:t>
            </a:r>
          </a:p>
          <a:p>
            <a:pPr lvl="1"/>
            <a:r>
              <a:rPr lang="en-US" dirty="0">
                <a:hlinkClick r:id="rId4" action="ppaction://hlinkfile"/>
              </a:rPr>
              <a:t>file:///H:/PIT%20HIC/2025/Cuyahoga%20Continuum%20of%20Care%202025%20PIT%20HIC%20Guidance.pdf</a:t>
            </a:r>
            <a:endParaRPr lang="en-US" dirty="0"/>
          </a:p>
        </p:txBody>
      </p:sp>
      <p:pic>
        <p:nvPicPr>
          <p:cNvPr id="4" name="object 5">
            <a:extLst>
              <a:ext uri="{FF2B5EF4-FFF2-40B4-BE49-F238E27FC236}">
                <a16:creationId xmlns:a16="http://schemas.microsoft.com/office/drawing/2014/main" id="{18FF9C83-7542-BB78-C698-A1EA73BA7DE8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862548" y="72032"/>
            <a:ext cx="1040289" cy="99893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Graphic 5" descr="Link with solid fill">
            <a:extLst>
              <a:ext uri="{FF2B5EF4-FFF2-40B4-BE49-F238E27FC236}">
                <a16:creationId xmlns:a16="http://schemas.microsoft.com/office/drawing/2014/main" id="{E04EBAD1-43F5-804F-1EA6-288EF9C47B9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71525" y="8699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7592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F053649-BF71-CDF4-0FC4-FEF8BB18E2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5030" y="3872506"/>
            <a:ext cx="8825658" cy="914400"/>
          </a:xfrm>
        </p:spPr>
        <p:txBody>
          <a:bodyPr/>
          <a:lstStyle/>
          <a:p>
            <a:r>
              <a:rPr lang="en-US" dirty="0"/>
              <a:t>QUESTIONS</a:t>
            </a:r>
          </a:p>
        </p:txBody>
      </p:sp>
      <p:pic>
        <p:nvPicPr>
          <p:cNvPr id="6" name="object 5">
            <a:extLst>
              <a:ext uri="{FF2B5EF4-FFF2-40B4-BE49-F238E27FC236}">
                <a16:creationId xmlns:a16="http://schemas.microsoft.com/office/drawing/2014/main" id="{2EAFAD3A-4F22-04AF-3DC8-D35F53CC77CA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62548" y="72032"/>
            <a:ext cx="1040289" cy="99893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Graphic 7" descr="Questions with solid fill">
            <a:extLst>
              <a:ext uri="{FF2B5EF4-FFF2-40B4-BE49-F238E27FC236}">
                <a16:creationId xmlns:a16="http://schemas.microsoft.com/office/drawing/2014/main" id="{80A221BE-83AF-C52B-ACD3-287532AE50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2368" y="3804244"/>
            <a:ext cx="982662" cy="982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7524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CAF1E58-D170-4EF3-8E1A-992DA3688F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>
              <a:duotone>
                <a:schemeClr val="dk2">
                  <a:shade val="69000"/>
                  <a:hueMod val="108000"/>
                  <a:satMod val="164000"/>
                  <a:lumMod val="74000"/>
                </a:schemeClr>
                <a:schemeClr val="dk2">
                  <a:tint val="96000"/>
                  <a:hueMod val="88000"/>
                  <a:satMod val="140000"/>
                  <a:lumMod val="132000"/>
                </a:scheme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EACCB19-3F29-416E-BD93-24BDDE3739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9C41423-F9F7-4333-A541-61582D3D23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A66DA090-6BD9-45CC-B782-02767069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A9F93AF-9489-4B8A-AA6B-1B00D3CA68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5713412" y="402165"/>
            <a:ext cx="6055253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9" name="Freeform 5">
            <a:extLst>
              <a:ext uri="{FF2B5EF4-FFF2-40B4-BE49-F238E27FC236}">
                <a16:creationId xmlns:a16="http://schemas.microsoft.com/office/drawing/2014/main" id="{2F459F0B-865B-481D-9AC3-15C76A336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2229377" y="2801721"/>
            <a:ext cx="6053670" cy="1254558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1" name="Freeform 5">
            <a:extLst>
              <a:ext uri="{FF2B5EF4-FFF2-40B4-BE49-F238E27FC236}">
                <a16:creationId xmlns:a16="http://schemas.microsoft.com/office/drawing/2014/main" id="{61CDB3A6-B686-4E1D-AD52-3DC038A45E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297114-ADED-01AF-4B29-81FD32696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3792" y="3079593"/>
            <a:ext cx="3405616" cy="69881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EBEBEB"/>
                </a:solidFill>
              </a:rPr>
              <a:t>Housekeeping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D38E400-4F30-481D-A5DC-5AA21A2CB8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5024985-A6E4-CCE3-A485-93A36E9EF59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5733185"/>
              </p:ext>
            </p:extLst>
          </p:nvPr>
        </p:nvGraphicFramePr>
        <p:xfrm>
          <a:off x="5194300" y="808038"/>
          <a:ext cx="6391275" cy="5246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Graphic 5" descr="House with solid fill">
            <a:extLst>
              <a:ext uri="{FF2B5EF4-FFF2-40B4-BE49-F238E27FC236}">
                <a16:creationId xmlns:a16="http://schemas.microsoft.com/office/drawing/2014/main" id="{1163AE57-A95D-9CC1-2D20-19D2F4C9234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39126" y="2891656"/>
            <a:ext cx="1119722" cy="1074683"/>
          </a:xfrm>
          <a:prstGeom prst="rect">
            <a:avLst/>
          </a:prstGeom>
        </p:spPr>
      </p:pic>
      <p:pic>
        <p:nvPicPr>
          <p:cNvPr id="7" name="object 5">
            <a:extLst>
              <a:ext uri="{FF2B5EF4-FFF2-40B4-BE49-F238E27FC236}">
                <a16:creationId xmlns:a16="http://schemas.microsoft.com/office/drawing/2014/main" id="{109758EB-08C0-1451-8F20-5B27529A7D7D}"/>
              </a:ext>
            </a:extLst>
          </p:cNvPr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862548" y="72032"/>
            <a:ext cx="1040289" cy="99893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478927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CAF1E58-D170-4EF3-8E1A-992DA3688F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>
              <a:duotone>
                <a:schemeClr val="dk2">
                  <a:shade val="69000"/>
                  <a:hueMod val="108000"/>
                  <a:satMod val="164000"/>
                  <a:lumMod val="74000"/>
                </a:schemeClr>
                <a:schemeClr val="dk2">
                  <a:tint val="96000"/>
                  <a:hueMod val="88000"/>
                  <a:satMod val="140000"/>
                  <a:lumMod val="132000"/>
                </a:scheme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EACCB19-3F29-416E-BD93-24BDDE3739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9C41423-F9F7-4333-A541-61582D3D23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A66DA090-6BD9-45CC-B782-02767069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A9F93AF-9489-4B8A-AA6B-1B00D3CA68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5713412" y="402165"/>
            <a:ext cx="6055253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9" name="Freeform 5">
            <a:extLst>
              <a:ext uri="{FF2B5EF4-FFF2-40B4-BE49-F238E27FC236}">
                <a16:creationId xmlns:a16="http://schemas.microsoft.com/office/drawing/2014/main" id="{2F459F0B-865B-481D-9AC3-15C76A336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2229377" y="2801721"/>
            <a:ext cx="6053670" cy="1254558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1" name="Freeform 5">
            <a:extLst>
              <a:ext uri="{FF2B5EF4-FFF2-40B4-BE49-F238E27FC236}">
                <a16:creationId xmlns:a16="http://schemas.microsoft.com/office/drawing/2014/main" id="{61CDB3A6-B686-4E1D-AD52-3DC038A45E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D5EB34-74A5-D68B-8AE6-ADE9DCBB6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0680" y="1012126"/>
            <a:ext cx="2942210" cy="4833745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EBEBEB"/>
                </a:solidFill>
              </a:rPr>
              <a:t>Agenda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D38E400-4F30-481D-A5DC-5AA21A2CB8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7" name="Graphic 6" descr="Checklist with solid fill">
            <a:extLst>
              <a:ext uri="{FF2B5EF4-FFF2-40B4-BE49-F238E27FC236}">
                <a16:creationId xmlns:a16="http://schemas.microsoft.com/office/drawing/2014/main" id="{17143F89-FD46-CFCE-D2C1-4C20BBCBD4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6425" y="2895600"/>
            <a:ext cx="1076326" cy="1076326"/>
          </a:xfrm>
          <a:prstGeom prst="rect">
            <a:avLst/>
          </a:prstGeom>
        </p:spPr>
      </p:pic>
      <p:graphicFrame>
        <p:nvGraphicFramePr>
          <p:cNvPr id="25" name="Content Placeholder 5">
            <a:extLst>
              <a:ext uri="{FF2B5EF4-FFF2-40B4-BE49-F238E27FC236}">
                <a16:creationId xmlns:a16="http://schemas.microsoft.com/office/drawing/2014/main" id="{5094955C-E78D-B4B9-3553-BA67A13F0E3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3383532"/>
              </p:ext>
            </p:extLst>
          </p:nvPr>
        </p:nvGraphicFramePr>
        <p:xfrm>
          <a:off x="5334476" y="707144"/>
          <a:ext cx="6055253" cy="54437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8" name="object 5">
            <a:extLst>
              <a:ext uri="{FF2B5EF4-FFF2-40B4-BE49-F238E27FC236}">
                <a16:creationId xmlns:a16="http://schemas.microsoft.com/office/drawing/2014/main" id="{D9B20622-2E27-B262-1632-EFDB98EE59E7}"/>
              </a:ext>
            </a:extLst>
          </p:cNvPr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862548" y="72032"/>
            <a:ext cx="1040289" cy="99893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214967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5A992EA8-A2AE-480C-BFF9-7B13464397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F6F97DA-7406-453D-9AB4-28B0891BB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31D171A9-30C8-4156-8EAF-50888EBE77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C52A6C74-8DC4-4902-962C-0DAFD7F9B5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34C65DE-5132-426E-9E92-81CB9EFF89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63FE9C4-150E-4C97-A21E-53B7CD261A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4DD7FA2-5B3A-4DD2-BA1A-735CC86BAA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B11D6824-D097-439B-9956-5436E5111A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5669AB50-4CAD-4D10-A09A-A0C01AF9E6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3F5B07-D54A-FFE6-6F0E-B92FAC1D0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5559" y="1375287"/>
            <a:ext cx="4798142" cy="342162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0" i="0" kern="12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Housing Inventory Count (HIC)</a:t>
            </a:r>
          </a:p>
        </p:txBody>
      </p:sp>
      <p:pic>
        <p:nvPicPr>
          <p:cNvPr id="5" name="Graphic 4" descr="City with solid fill">
            <a:extLst>
              <a:ext uri="{FF2B5EF4-FFF2-40B4-BE49-F238E27FC236}">
                <a16:creationId xmlns:a16="http://schemas.microsoft.com/office/drawing/2014/main" id="{67ED0832-A070-B1C8-B2A0-4285A24F0C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88503" y="1113063"/>
            <a:ext cx="4628758" cy="462875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object 5">
            <a:extLst>
              <a:ext uri="{FF2B5EF4-FFF2-40B4-BE49-F238E27FC236}">
                <a16:creationId xmlns:a16="http://schemas.microsoft.com/office/drawing/2014/main" id="{360F86D3-EF42-D7BC-F6AA-85154E87ACD1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862548" y="72032"/>
            <a:ext cx="1040289" cy="99893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573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3DEDB-1482-3E49-7442-075B0074D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8214" y="952990"/>
            <a:ext cx="8761413" cy="706964"/>
          </a:xfrm>
        </p:spPr>
        <p:txBody>
          <a:bodyPr/>
          <a:lstStyle/>
          <a:p>
            <a:r>
              <a:rPr lang="en-US" dirty="0"/>
              <a:t>Definition &amp; Applicable Projects</a:t>
            </a:r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DDABE113-91D2-31AA-11FF-2F3F8F7DC2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5" y="2603500"/>
            <a:ext cx="4028791" cy="1517739"/>
          </a:xfrm>
        </p:spPr>
        <p:txBody>
          <a:bodyPr/>
          <a:lstStyle/>
          <a:p>
            <a:r>
              <a:rPr lang="en-US" dirty="0"/>
              <a:t>A point-in-time inventory for all projects within the Cuyahoga CoC that provide beds/units to persons who are or were homeless upon entry.</a:t>
            </a:r>
          </a:p>
        </p:txBody>
      </p:sp>
      <p:pic>
        <p:nvPicPr>
          <p:cNvPr id="9" name="object 5">
            <a:extLst>
              <a:ext uri="{FF2B5EF4-FFF2-40B4-BE49-F238E27FC236}">
                <a16:creationId xmlns:a16="http://schemas.microsoft.com/office/drawing/2014/main" id="{EA6EDF92-7732-1388-4E5F-DB105123E4A4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62548" y="72032"/>
            <a:ext cx="1040289" cy="99893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5" name="Content Placeholder 23">
            <a:extLst>
              <a:ext uri="{FF2B5EF4-FFF2-40B4-BE49-F238E27FC236}">
                <a16:creationId xmlns:a16="http://schemas.microsoft.com/office/drawing/2014/main" id="{EE5D907B-F8C7-93B5-30D4-CD92B41A4AC6}"/>
              </a:ext>
            </a:extLst>
          </p:cNvPr>
          <p:cNvSpPr txBox="1">
            <a:spLocks/>
          </p:cNvSpPr>
          <p:nvPr/>
        </p:nvSpPr>
        <p:spPr>
          <a:xfrm>
            <a:off x="6288920" y="2603500"/>
            <a:ext cx="4028791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Applicable project types:</a:t>
            </a:r>
          </a:p>
          <a:p>
            <a:pPr lvl="1"/>
            <a:r>
              <a:rPr lang="en-US" dirty="0"/>
              <a:t>Emergency Shelter – Entry/Exit</a:t>
            </a:r>
          </a:p>
          <a:p>
            <a:pPr lvl="1"/>
            <a:r>
              <a:rPr lang="en-US" dirty="0"/>
              <a:t>Transitional Housing</a:t>
            </a:r>
          </a:p>
          <a:p>
            <a:pPr lvl="1"/>
            <a:r>
              <a:rPr lang="en-US" dirty="0"/>
              <a:t>Safe Haven</a:t>
            </a:r>
          </a:p>
          <a:p>
            <a:pPr lvl="1"/>
            <a:r>
              <a:rPr lang="en-US" dirty="0"/>
              <a:t>Permanent Supportive Housing</a:t>
            </a:r>
          </a:p>
          <a:p>
            <a:pPr lvl="1"/>
            <a:r>
              <a:rPr lang="en-US" dirty="0"/>
              <a:t>Other Permanent Housing (EHVs)</a:t>
            </a:r>
          </a:p>
          <a:p>
            <a:pPr lvl="1"/>
            <a:r>
              <a:rPr lang="en-US" dirty="0"/>
              <a:t>Rapid Rehousing</a:t>
            </a:r>
          </a:p>
        </p:txBody>
      </p:sp>
      <p:pic>
        <p:nvPicPr>
          <p:cNvPr id="27" name="Graphic 26" descr="City with solid fill">
            <a:extLst>
              <a:ext uri="{FF2B5EF4-FFF2-40B4-BE49-F238E27FC236}">
                <a16:creationId xmlns:a16="http://schemas.microsoft.com/office/drawing/2014/main" id="{3BCC4CD0-BDA9-5F64-333C-3F377804DE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7354" y="849272"/>
            <a:ext cx="914400" cy="91440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CB18C21C-B1ED-1BBF-862E-00394724AF5E}"/>
              </a:ext>
            </a:extLst>
          </p:cNvPr>
          <p:cNvSpPr txBox="1"/>
          <p:nvPr/>
        </p:nvSpPr>
        <p:spPr>
          <a:xfrm>
            <a:off x="2723881" y="4469719"/>
            <a:ext cx="245986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BED</a:t>
            </a:r>
            <a:r>
              <a:rPr lang="en-US" dirty="0"/>
              <a:t> = persons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b="1" dirty="0"/>
              <a:t>UNIT</a:t>
            </a:r>
            <a:r>
              <a:rPr lang="en-US" dirty="0"/>
              <a:t> = households, apartments, etc. </a:t>
            </a:r>
          </a:p>
        </p:txBody>
      </p:sp>
      <p:pic>
        <p:nvPicPr>
          <p:cNvPr id="30" name="Graphic 29" descr="Bed with solid fill">
            <a:extLst>
              <a:ext uri="{FF2B5EF4-FFF2-40B4-BE49-F238E27FC236}">
                <a16:creationId xmlns:a16="http://schemas.microsoft.com/office/drawing/2014/main" id="{02810CDE-D543-D334-42FC-92CC75F68B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618707" y="4179928"/>
            <a:ext cx="914400" cy="914400"/>
          </a:xfrm>
          <a:prstGeom prst="rect">
            <a:avLst/>
          </a:prstGeom>
        </p:spPr>
      </p:pic>
      <p:pic>
        <p:nvPicPr>
          <p:cNvPr id="32" name="Graphic 31" descr="Home with solid fill">
            <a:extLst>
              <a:ext uri="{FF2B5EF4-FFF2-40B4-BE49-F238E27FC236}">
                <a16:creationId xmlns:a16="http://schemas.microsoft.com/office/drawing/2014/main" id="{45B7D001-C34A-186F-CF18-8154DE046EF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618707" y="509432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6486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3DEDB-1482-3E49-7442-075B0074D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0412" y="952990"/>
            <a:ext cx="8761413" cy="706964"/>
          </a:xfrm>
        </p:spPr>
        <p:txBody>
          <a:bodyPr/>
          <a:lstStyle/>
          <a:p>
            <a:r>
              <a:rPr lang="en-US" dirty="0"/>
              <a:t>Data Required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B1D6EC9-143E-9A77-E85A-09E1E1FDAE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354" y="2592428"/>
            <a:ext cx="6551853" cy="341630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Total number of year-round beds with subsets identified for:</a:t>
            </a:r>
          </a:p>
          <a:p>
            <a:pPr lvl="1"/>
            <a:r>
              <a:rPr lang="en-US" dirty="0"/>
              <a:t>Households with children</a:t>
            </a:r>
          </a:p>
          <a:p>
            <a:pPr lvl="1"/>
            <a:r>
              <a:rPr lang="en-US" dirty="0"/>
              <a:t>Households without children (includes households with only adult children or multiple adults)</a:t>
            </a:r>
          </a:p>
          <a:p>
            <a:pPr lvl="1"/>
            <a:r>
              <a:rPr lang="en-US" dirty="0"/>
              <a:t>Households with only children</a:t>
            </a:r>
          </a:p>
          <a:p>
            <a:pPr lvl="1"/>
            <a:r>
              <a:rPr lang="en-US" dirty="0"/>
              <a:t>Veteran beds (with, without, and with only children) </a:t>
            </a:r>
          </a:p>
          <a:p>
            <a:pPr lvl="1"/>
            <a:r>
              <a:rPr lang="en-US" dirty="0"/>
              <a:t>Youth beds (with, without, and with only children)</a:t>
            </a:r>
          </a:p>
          <a:p>
            <a:pPr lvl="1"/>
            <a:r>
              <a:rPr lang="en-US" dirty="0"/>
              <a:t>Chronically Homeless beds (with, without, and with only children)</a:t>
            </a:r>
          </a:p>
          <a:p>
            <a:r>
              <a:rPr lang="en-US" dirty="0"/>
              <a:t>Total number of seasonal beds</a:t>
            </a:r>
          </a:p>
          <a:p>
            <a:r>
              <a:rPr lang="en-US" dirty="0"/>
              <a:t>Total number of overflow beds</a:t>
            </a:r>
          </a:p>
          <a:p>
            <a:r>
              <a:rPr lang="en-US" dirty="0"/>
              <a:t>Point-in-time count of persons served on PIT night </a:t>
            </a:r>
            <a:r>
              <a:rPr lang="en-US" b="1" dirty="0"/>
              <a:t>(1/28/25)</a:t>
            </a:r>
          </a:p>
        </p:txBody>
      </p:sp>
      <p:pic>
        <p:nvPicPr>
          <p:cNvPr id="9" name="object 5">
            <a:extLst>
              <a:ext uri="{FF2B5EF4-FFF2-40B4-BE49-F238E27FC236}">
                <a16:creationId xmlns:a16="http://schemas.microsoft.com/office/drawing/2014/main" id="{EA6EDF92-7732-1388-4E5F-DB105123E4A4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62548" y="72032"/>
            <a:ext cx="1040289" cy="99893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Graphic 5" descr="City with solid fill">
            <a:extLst>
              <a:ext uri="{FF2B5EF4-FFF2-40B4-BE49-F238E27FC236}">
                <a16:creationId xmlns:a16="http://schemas.microsoft.com/office/drawing/2014/main" id="{CF8B8ADF-D2E7-8BD6-3831-2CD8779E66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7354" y="849272"/>
            <a:ext cx="914400" cy="914400"/>
          </a:xfrm>
          <a:prstGeom prst="rect">
            <a:avLst/>
          </a:prstGeom>
        </p:spPr>
      </p:pic>
      <p:pic>
        <p:nvPicPr>
          <p:cNvPr id="11" name="Picture 10" descr="Modern apartment building with balconies on tree-lined road">
            <a:extLst>
              <a:ext uri="{FF2B5EF4-FFF2-40B4-BE49-F238E27FC236}">
                <a16:creationId xmlns:a16="http://schemas.microsoft.com/office/drawing/2014/main" id="{A7C5E85A-D149-E112-D483-AE2E8DA797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207" y="2825260"/>
            <a:ext cx="4303986" cy="2950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7470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3DEDB-1482-3E49-7442-075B0074D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6444" y="952990"/>
            <a:ext cx="8761413" cy="706964"/>
          </a:xfrm>
        </p:spPr>
        <p:txBody>
          <a:bodyPr/>
          <a:lstStyle/>
          <a:p>
            <a:r>
              <a:rPr lang="en-US" dirty="0"/>
              <a:t>Data Collection Processes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6CBC4E5-0285-6E1C-EF84-7FE703F254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3631" y="2442514"/>
            <a:ext cx="4825157" cy="576262"/>
          </a:xfrm>
        </p:spPr>
        <p:txBody>
          <a:bodyPr/>
          <a:lstStyle/>
          <a:p>
            <a:r>
              <a:rPr lang="en-US" dirty="0"/>
              <a:t>HMIS-Participating Projects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6361121-4310-B0E8-8D6C-DB1D331B67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83631" y="3018776"/>
            <a:ext cx="4825158" cy="3221038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ES, TH, SH, &amp; PSH (project-based)</a:t>
            </a:r>
          </a:p>
          <a:p>
            <a:pPr lvl="1"/>
            <a:r>
              <a:rPr lang="en-US" dirty="0"/>
              <a:t>Bed/unit inventories should be reported to OHS via email by </a:t>
            </a:r>
            <a:r>
              <a:rPr lang="en-US" b="1" dirty="0"/>
              <a:t>1/24/2025.</a:t>
            </a:r>
          </a:p>
          <a:p>
            <a:pPr lvl="2"/>
            <a:r>
              <a:rPr lang="en-US" dirty="0"/>
              <a:t>Should include only those beds/units that are ONLINE on the night of the PIT count</a:t>
            </a:r>
          </a:p>
          <a:p>
            <a:r>
              <a:rPr lang="en-US" dirty="0"/>
              <a:t>RRH &amp; PSH (tenant-based)</a:t>
            </a:r>
          </a:p>
          <a:p>
            <a:pPr lvl="1"/>
            <a:r>
              <a:rPr lang="en-US" dirty="0"/>
              <a:t>Bed/unit inventories should be reported to OHS via email </a:t>
            </a:r>
            <a:r>
              <a:rPr lang="en-US" b="1" dirty="0"/>
              <a:t>by 2/18/2025.</a:t>
            </a:r>
          </a:p>
          <a:p>
            <a:pPr lvl="2"/>
            <a:r>
              <a:rPr lang="en-US" dirty="0"/>
              <a:t>Should include only those who have a move-in date entered</a:t>
            </a:r>
          </a:p>
          <a:p>
            <a:r>
              <a:rPr lang="en-US" dirty="0"/>
              <a:t>OHS will compare reported numbers to what is present in HMIS and update inventories, as needed.</a:t>
            </a:r>
          </a:p>
          <a:p>
            <a:r>
              <a:rPr lang="en-US" dirty="0"/>
              <a:t>Utilization issues: if utilization is above 105% or low (determined by project type), expect an email from OHS for explanation 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2D79D60-3723-C734-1381-3D7258B8E1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37389" y="2442514"/>
            <a:ext cx="4825159" cy="576262"/>
          </a:xfrm>
        </p:spPr>
        <p:txBody>
          <a:bodyPr/>
          <a:lstStyle/>
          <a:p>
            <a:r>
              <a:rPr lang="en-US" dirty="0"/>
              <a:t>Non-HMIS-Participating Projects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80A21EE1-CBEA-0333-61A4-A7F77F819F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37387" y="3018776"/>
            <a:ext cx="4825159" cy="3221038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Review your bed/unit inventory for each applicable project</a:t>
            </a:r>
          </a:p>
          <a:p>
            <a:pPr lvl="1"/>
            <a:r>
              <a:rPr lang="en-US" dirty="0"/>
              <a:t>Should include only those beds/units that are ONLINE on the night of the PIT count</a:t>
            </a:r>
          </a:p>
          <a:p>
            <a:r>
              <a:rPr lang="en-US" dirty="0"/>
              <a:t>Send an email to OHS confirming your bed/unit inventory </a:t>
            </a:r>
            <a:r>
              <a:rPr lang="en-US" b="1" dirty="0"/>
              <a:t>by 1/24/2025 </a:t>
            </a:r>
            <a:r>
              <a:rPr lang="en-US" dirty="0"/>
              <a:t>using the breakdown provided in previous slide</a:t>
            </a:r>
          </a:p>
          <a:p>
            <a:r>
              <a:rPr lang="en-US" dirty="0"/>
              <a:t>Census will need to be provided via another email </a:t>
            </a:r>
            <a:r>
              <a:rPr lang="en-US" b="1" dirty="0"/>
              <a:t>by 2/18/2025.</a:t>
            </a:r>
          </a:p>
          <a:p>
            <a:r>
              <a:rPr lang="en-US" dirty="0"/>
              <a:t>Utilization issues: if utilization is above 105% or low (determined by project type), expect an email from OHS for explanation </a:t>
            </a:r>
          </a:p>
        </p:txBody>
      </p:sp>
      <p:pic>
        <p:nvPicPr>
          <p:cNvPr id="9" name="object 5">
            <a:extLst>
              <a:ext uri="{FF2B5EF4-FFF2-40B4-BE49-F238E27FC236}">
                <a16:creationId xmlns:a16="http://schemas.microsoft.com/office/drawing/2014/main" id="{EA6EDF92-7732-1388-4E5F-DB105123E4A4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62548" y="72032"/>
            <a:ext cx="1040289" cy="99893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Graphic 5" descr="City with solid fill">
            <a:extLst>
              <a:ext uri="{FF2B5EF4-FFF2-40B4-BE49-F238E27FC236}">
                <a16:creationId xmlns:a16="http://schemas.microsoft.com/office/drawing/2014/main" id="{CF8B8ADF-D2E7-8BD6-3831-2CD8779E66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7354" y="84927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1208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43A114B-CAF8-402E-A898-DEE2C2022E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>
              <a:duotone>
                <a:schemeClr val="dk2">
                  <a:shade val="69000"/>
                  <a:hueMod val="108000"/>
                  <a:satMod val="164000"/>
                  <a:lumMod val="74000"/>
                </a:schemeClr>
                <a:schemeClr val="dk2">
                  <a:tint val="96000"/>
                  <a:hueMod val="88000"/>
                  <a:satMod val="140000"/>
                  <a:lumMod val="132000"/>
                </a:scheme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4E68BB1-DCF6-49AB-8FF1-7E68DCBCD1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61412" y="18288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A9B8539-604B-420E-BA1B-0A2E64CD7C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61412" y="5870955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4000"/>
                </a:schemeClr>
              </a:gs>
              <a:gs pos="66000">
                <a:schemeClr val="accent5">
                  <a:alpha val="0"/>
                </a:schemeClr>
              </a:gs>
              <a:gs pos="36000">
                <a:schemeClr val="accent5"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236CAA2-54C3-4136-B0CC-6837B14D81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9" name="Freeform 5">
            <a:extLst>
              <a:ext uri="{FF2B5EF4-FFF2-40B4-BE49-F238E27FC236}">
                <a16:creationId xmlns:a16="http://schemas.microsoft.com/office/drawing/2014/main" id="{40F86E67-9E86-453F-92BC-648189829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588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73C5439-21D4-46F3-9CF4-FF1CE786FF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3F5B07-D54A-FFE6-6F0E-B92FAC1D0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4825" y="1143000"/>
            <a:ext cx="6268246" cy="313403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/>
              <a:t>Point-In-Time (PIT) Count</a:t>
            </a:r>
          </a:p>
        </p:txBody>
      </p:sp>
      <p:pic>
        <p:nvPicPr>
          <p:cNvPr id="6" name="Graphic 5" descr="Tally with solid fill">
            <a:extLst>
              <a:ext uri="{FF2B5EF4-FFF2-40B4-BE49-F238E27FC236}">
                <a16:creationId xmlns:a16="http://schemas.microsoft.com/office/drawing/2014/main" id="{F96722DE-DAAE-A745-B076-1E472C2BD9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9764" y="1661911"/>
            <a:ext cx="3531062" cy="353106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object 5">
            <a:extLst>
              <a:ext uri="{FF2B5EF4-FFF2-40B4-BE49-F238E27FC236}">
                <a16:creationId xmlns:a16="http://schemas.microsoft.com/office/drawing/2014/main" id="{360F86D3-EF42-D7BC-F6AA-85154E87ACD1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862548" y="72032"/>
            <a:ext cx="1040289" cy="99893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719278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3DEDB-1482-3E49-7442-075B0074D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8214" y="952990"/>
            <a:ext cx="8761413" cy="706964"/>
          </a:xfrm>
        </p:spPr>
        <p:txBody>
          <a:bodyPr/>
          <a:lstStyle/>
          <a:p>
            <a:r>
              <a:rPr lang="en-US" dirty="0"/>
              <a:t>Definition &amp; Applicable Projects</a:t>
            </a:r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DDABE113-91D2-31AA-11FF-2F3F8F7DC2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5" y="2603501"/>
            <a:ext cx="4028791" cy="340522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 one-night count of all persons experiencing both sheltered and unsheltered homelessness in the CoC. </a:t>
            </a:r>
          </a:p>
          <a:p>
            <a:r>
              <a:rPr lang="en-US" dirty="0"/>
              <a:t>This year’s PIT date = </a:t>
            </a:r>
            <a:r>
              <a:rPr lang="en-US" b="1" dirty="0"/>
              <a:t>1/28/25</a:t>
            </a:r>
          </a:p>
          <a:p>
            <a:r>
              <a:rPr lang="en-US" dirty="0"/>
              <a:t>Why conduct the count in January?</a:t>
            </a:r>
          </a:p>
          <a:p>
            <a:pPr lvl="1"/>
            <a:r>
              <a:rPr lang="en-US" dirty="0"/>
              <a:t>HUD believes that this count is more precise when determining who is unable or unwilling to access traditional shelter, helps raise public awareness, and a tool to adjust interventions.</a:t>
            </a:r>
          </a:p>
        </p:txBody>
      </p:sp>
      <p:pic>
        <p:nvPicPr>
          <p:cNvPr id="9" name="object 5">
            <a:extLst>
              <a:ext uri="{FF2B5EF4-FFF2-40B4-BE49-F238E27FC236}">
                <a16:creationId xmlns:a16="http://schemas.microsoft.com/office/drawing/2014/main" id="{EA6EDF92-7732-1388-4E5F-DB105123E4A4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62548" y="72032"/>
            <a:ext cx="1040289" cy="99893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5" name="Content Placeholder 23">
            <a:extLst>
              <a:ext uri="{FF2B5EF4-FFF2-40B4-BE49-F238E27FC236}">
                <a16:creationId xmlns:a16="http://schemas.microsoft.com/office/drawing/2014/main" id="{EE5D907B-F8C7-93B5-30D4-CD92B41A4AC6}"/>
              </a:ext>
            </a:extLst>
          </p:cNvPr>
          <p:cNvSpPr txBox="1">
            <a:spLocks/>
          </p:cNvSpPr>
          <p:nvPr/>
        </p:nvSpPr>
        <p:spPr>
          <a:xfrm>
            <a:off x="6288920" y="2603500"/>
            <a:ext cx="4028791" cy="169160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Applicable project types:</a:t>
            </a:r>
          </a:p>
          <a:p>
            <a:pPr lvl="1"/>
            <a:r>
              <a:rPr lang="en-US" dirty="0"/>
              <a:t>Emergency Shelter – Entry/Exit</a:t>
            </a:r>
          </a:p>
          <a:p>
            <a:pPr lvl="1"/>
            <a:r>
              <a:rPr lang="en-US" dirty="0"/>
              <a:t>Transitional Housing</a:t>
            </a:r>
          </a:p>
          <a:p>
            <a:pPr lvl="1"/>
            <a:r>
              <a:rPr lang="en-US" dirty="0"/>
              <a:t>Safe Haven</a:t>
            </a:r>
          </a:p>
          <a:p>
            <a:pPr lvl="1"/>
            <a:r>
              <a:rPr lang="en-US" dirty="0"/>
              <a:t>Unsheltered</a:t>
            </a:r>
          </a:p>
        </p:txBody>
      </p:sp>
      <p:pic>
        <p:nvPicPr>
          <p:cNvPr id="27" name="Graphic 26" descr="Tally with solid fill">
            <a:extLst>
              <a:ext uri="{FF2B5EF4-FFF2-40B4-BE49-F238E27FC236}">
                <a16:creationId xmlns:a16="http://schemas.microsoft.com/office/drawing/2014/main" id="{3BCC4CD0-BDA9-5F64-333C-3F377804DE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97354" y="849272"/>
            <a:ext cx="914400" cy="914400"/>
          </a:xfrm>
          <a:prstGeom prst="rect">
            <a:avLst/>
          </a:prstGeom>
        </p:spPr>
      </p:pic>
      <p:pic>
        <p:nvPicPr>
          <p:cNvPr id="1026" name="Picture 2" descr="100+ Homeless Pictures [HQ] | Download Free Images on Unsplash">
            <a:extLst>
              <a:ext uri="{FF2B5EF4-FFF2-40B4-BE49-F238E27FC236}">
                <a16:creationId xmlns:a16="http://schemas.microsoft.com/office/drawing/2014/main" id="{10E6F49C-53E4-E323-D38B-A1DEA1EC9C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2847" y="4295104"/>
            <a:ext cx="4239559" cy="2473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06230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435</TotalTime>
  <Words>1251</Words>
  <Application>Microsoft Office PowerPoint</Application>
  <PresentationFormat>Widescreen</PresentationFormat>
  <Paragraphs>130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Century Gothic</vt:lpstr>
      <vt:lpstr>Wingdings 3</vt:lpstr>
      <vt:lpstr>Ion Boardroom</vt:lpstr>
      <vt:lpstr>HMIS End User Workgroup</vt:lpstr>
      <vt:lpstr>Housekeeping</vt:lpstr>
      <vt:lpstr>Agenda</vt:lpstr>
      <vt:lpstr>Housing Inventory Count (HIC)</vt:lpstr>
      <vt:lpstr>Definition &amp; Applicable Projects</vt:lpstr>
      <vt:lpstr>Data Required</vt:lpstr>
      <vt:lpstr>Data Collection Processes</vt:lpstr>
      <vt:lpstr>Point-In-Time (PIT) Count</vt:lpstr>
      <vt:lpstr>Definition &amp; Applicable Projects</vt:lpstr>
      <vt:lpstr>Timing of the Count</vt:lpstr>
      <vt:lpstr>Data Required</vt:lpstr>
      <vt:lpstr>Data Collection Processes</vt:lpstr>
      <vt:lpstr>Data Collection Processes</vt:lpstr>
      <vt:lpstr>Data Collection Processes</vt:lpstr>
      <vt:lpstr>IMPORTANT NOTE</vt:lpstr>
      <vt:lpstr>Links to Resources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HMIS End User Workgroup</dc:title>
  <dc:creator>Nicholas Butina</dc:creator>
  <cp:lastModifiedBy>Nicholas Butina</cp:lastModifiedBy>
  <cp:revision>13</cp:revision>
  <dcterms:created xsi:type="dcterms:W3CDTF">2023-09-12T14:22:30Z</dcterms:created>
  <dcterms:modified xsi:type="dcterms:W3CDTF">2025-01-08T18:25:12Z</dcterms:modified>
</cp:coreProperties>
</file>