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7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7" r:id="rId22"/>
    <p:sldId id="275" r:id="rId23"/>
    <p:sldId id="276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3" autoAdjust="0"/>
    <p:restoredTop sz="94660"/>
  </p:normalViewPr>
  <p:slideViewPr>
    <p:cSldViewPr snapToGrid="0">
      <p:cViewPr varScale="1">
        <p:scale>
          <a:sx n="54" d="100"/>
          <a:sy n="54" d="100"/>
        </p:scale>
        <p:origin x="72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32C806-4349-428D-8EEC-854387F12F86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D5446C68-0365-4204-82A9-B6A28E0B40F3}">
      <dgm:prSet/>
      <dgm:spPr>
        <a:solidFill>
          <a:schemeClr val="accent1"/>
        </a:solidFill>
      </dgm:spPr>
      <dgm:t>
        <a:bodyPr/>
        <a:lstStyle/>
        <a:p>
          <a:r>
            <a:rPr lang="en-US" b="0" i="0"/>
            <a:t>This workgroup will be recorded and made available on OHS’s website by early next week. </a:t>
          </a:r>
          <a:endParaRPr lang="en-US"/>
        </a:p>
      </dgm:t>
    </dgm:pt>
    <dgm:pt modelId="{9D3AF4EC-5F3C-4CA5-906F-DD9BC0972435}" type="parTrans" cxnId="{A7235250-605A-4B54-ABD4-0EF8E4BA77EA}">
      <dgm:prSet/>
      <dgm:spPr/>
      <dgm:t>
        <a:bodyPr/>
        <a:lstStyle/>
        <a:p>
          <a:endParaRPr lang="en-US"/>
        </a:p>
      </dgm:t>
    </dgm:pt>
    <dgm:pt modelId="{6DAB1DD8-2A6B-432C-A380-C266FF9B082A}" type="sibTrans" cxnId="{A7235250-605A-4B54-ABD4-0EF8E4BA77EA}">
      <dgm:prSet/>
      <dgm:spPr/>
      <dgm:t>
        <a:bodyPr/>
        <a:lstStyle/>
        <a:p>
          <a:endParaRPr lang="en-US"/>
        </a:p>
      </dgm:t>
    </dgm:pt>
    <dgm:pt modelId="{40464444-CEE0-4724-8119-B730B299AEAF}">
      <dgm:prSet/>
      <dgm:spPr>
        <a:solidFill>
          <a:schemeClr val="accent1"/>
        </a:solidFill>
      </dgm:spPr>
      <dgm:t>
        <a:bodyPr/>
        <a:lstStyle/>
        <a:p>
          <a:r>
            <a:rPr lang="en-US" b="0" i="0"/>
            <a:t>Please stay muted.</a:t>
          </a:r>
          <a:endParaRPr lang="en-US"/>
        </a:p>
      </dgm:t>
    </dgm:pt>
    <dgm:pt modelId="{0ECE7323-0CCE-4887-9339-DA75E118E2C4}" type="parTrans" cxnId="{54C98BDE-49E3-4D53-973A-04C159D2D8ED}">
      <dgm:prSet/>
      <dgm:spPr/>
      <dgm:t>
        <a:bodyPr/>
        <a:lstStyle/>
        <a:p>
          <a:endParaRPr lang="en-US"/>
        </a:p>
      </dgm:t>
    </dgm:pt>
    <dgm:pt modelId="{33D7692F-0830-4ADB-ABDE-724C537A90BA}" type="sibTrans" cxnId="{54C98BDE-49E3-4D53-973A-04C159D2D8ED}">
      <dgm:prSet/>
      <dgm:spPr/>
      <dgm:t>
        <a:bodyPr/>
        <a:lstStyle/>
        <a:p>
          <a:endParaRPr lang="en-US"/>
        </a:p>
      </dgm:t>
    </dgm:pt>
    <dgm:pt modelId="{DFA7B3A4-56AC-4727-9D3B-2012E1A3C9CC}">
      <dgm:prSet/>
      <dgm:spPr>
        <a:solidFill>
          <a:schemeClr val="accent1"/>
        </a:solidFill>
      </dgm:spPr>
      <dgm:t>
        <a:bodyPr/>
        <a:lstStyle/>
        <a:p>
          <a:r>
            <a:rPr lang="en-US" b="0" i="0"/>
            <a:t>If you have a question:</a:t>
          </a:r>
          <a:endParaRPr lang="en-US"/>
        </a:p>
      </dgm:t>
    </dgm:pt>
    <dgm:pt modelId="{F1CFD662-677B-45C0-AF42-242176A035CD}" type="parTrans" cxnId="{63D1554A-37EF-4F0F-B42C-19CBF701A146}">
      <dgm:prSet/>
      <dgm:spPr/>
      <dgm:t>
        <a:bodyPr/>
        <a:lstStyle/>
        <a:p>
          <a:endParaRPr lang="en-US"/>
        </a:p>
      </dgm:t>
    </dgm:pt>
    <dgm:pt modelId="{0CE68092-B7D3-42F6-AFEA-D98AF90E8121}" type="sibTrans" cxnId="{63D1554A-37EF-4F0F-B42C-19CBF701A146}">
      <dgm:prSet/>
      <dgm:spPr/>
      <dgm:t>
        <a:bodyPr/>
        <a:lstStyle/>
        <a:p>
          <a:endParaRPr lang="en-US"/>
        </a:p>
      </dgm:t>
    </dgm:pt>
    <dgm:pt modelId="{737509B6-B309-4F0D-97A0-D1C6033A3832}">
      <dgm:prSet/>
      <dgm:spPr/>
      <dgm:t>
        <a:bodyPr/>
        <a:lstStyle/>
        <a:p>
          <a:r>
            <a:rPr lang="en-US" b="0" i="0"/>
            <a:t>“Raise your hand” function</a:t>
          </a:r>
          <a:endParaRPr lang="en-US"/>
        </a:p>
      </dgm:t>
    </dgm:pt>
    <dgm:pt modelId="{40A2CA93-8377-483A-9916-534CCEC0E9FF}" type="parTrans" cxnId="{250911E6-3B6C-462C-B2BB-0BFE85B9CE4A}">
      <dgm:prSet/>
      <dgm:spPr/>
      <dgm:t>
        <a:bodyPr/>
        <a:lstStyle/>
        <a:p>
          <a:endParaRPr lang="en-US"/>
        </a:p>
      </dgm:t>
    </dgm:pt>
    <dgm:pt modelId="{4FD0A9E9-B2DF-4535-A4FD-0564723A987D}" type="sibTrans" cxnId="{250911E6-3B6C-462C-B2BB-0BFE85B9CE4A}">
      <dgm:prSet/>
      <dgm:spPr/>
      <dgm:t>
        <a:bodyPr/>
        <a:lstStyle/>
        <a:p>
          <a:endParaRPr lang="en-US"/>
        </a:p>
      </dgm:t>
    </dgm:pt>
    <dgm:pt modelId="{90899632-5DF8-47C0-837C-781C550BA9E8}">
      <dgm:prSet/>
      <dgm:spPr/>
      <dgm:t>
        <a:bodyPr/>
        <a:lstStyle/>
        <a:p>
          <a:r>
            <a:rPr lang="en-US" b="0" i="0"/>
            <a:t>Put it in the chat</a:t>
          </a:r>
          <a:endParaRPr lang="en-US"/>
        </a:p>
      </dgm:t>
    </dgm:pt>
    <dgm:pt modelId="{E0049C9D-FB27-4B68-9D87-2A5E9F92EA82}" type="parTrans" cxnId="{6BC0A086-E484-4AE9-B583-FE9E626B5D44}">
      <dgm:prSet/>
      <dgm:spPr/>
      <dgm:t>
        <a:bodyPr/>
        <a:lstStyle/>
        <a:p>
          <a:endParaRPr lang="en-US"/>
        </a:p>
      </dgm:t>
    </dgm:pt>
    <dgm:pt modelId="{5E64543B-95F9-4D33-A630-E1924A841967}" type="sibTrans" cxnId="{6BC0A086-E484-4AE9-B583-FE9E626B5D44}">
      <dgm:prSet/>
      <dgm:spPr/>
      <dgm:t>
        <a:bodyPr/>
        <a:lstStyle/>
        <a:p>
          <a:endParaRPr lang="en-US"/>
        </a:p>
      </dgm:t>
    </dgm:pt>
    <dgm:pt modelId="{FB54BFA2-895B-47BC-8448-6EF767E0A312}">
      <dgm:prSet/>
      <dgm:spPr/>
      <dgm:t>
        <a:bodyPr/>
        <a:lstStyle/>
        <a:p>
          <a:r>
            <a:rPr lang="en-US" b="0" i="0"/>
            <a:t>Come off mute and ask directly</a:t>
          </a:r>
          <a:endParaRPr lang="en-US"/>
        </a:p>
      </dgm:t>
    </dgm:pt>
    <dgm:pt modelId="{237B3A04-29E4-469E-B145-3FFC761CBB4A}" type="parTrans" cxnId="{1D794F03-D6EE-46F3-9E27-8249E58C810E}">
      <dgm:prSet/>
      <dgm:spPr/>
      <dgm:t>
        <a:bodyPr/>
        <a:lstStyle/>
        <a:p>
          <a:endParaRPr lang="en-US"/>
        </a:p>
      </dgm:t>
    </dgm:pt>
    <dgm:pt modelId="{CCC7031A-707D-4FCC-87A6-6CAE1144BEB8}" type="sibTrans" cxnId="{1D794F03-D6EE-46F3-9E27-8249E58C810E}">
      <dgm:prSet/>
      <dgm:spPr/>
      <dgm:t>
        <a:bodyPr/>
        <a:lstStyle/>
        <a:p>
          <a:endParaRPr lang="en-US"/>
        </a:p>
      </dgm:t>
    </dgm:pt>
    <dgm:pt modelId="{CF06CF4E-947B-4D43-BCC0-D2B81A65FE51}">
      <dgm:prSet/>
      <dgm:spPr>
        <a:solidFill>
          <a:schemeClr val="accent1"/>
        </a:solidFill>
      </dgm:spPr>
      <dgm:t>
        <a:bodyPr/>
        <a:lstStyle/>
        <a:p>
          <a:r>
            <a:rPr lang="en-US" b="0" i="0" dirty="0"/>
            <a:t>Information shared in this workgroup should be disseminated to all HMIS end users regardless of their attendance today.</a:t>
          </a:r>
          <a:endParaRPr lang="en-US" dirty="0"/>
        </a:p>
      </dgm:t>
    </dgm:pt>
    <dgm:pt modelId="{9D9F85D6-55D5-472D-844C-6BCA9479913C}" type="parTrans" cxnId="{6EC26978-406D-4190-9CA2-6ED740A82AA0}">
      <dgm:prSet/>
      <dgm:spPr/>
      <dgm:t>
        <a:bodyPr/>
        <a:lstStyle/>
        <a:p>
          <a:endParaRPr lang="en-US"/>
        </a:p>
      </dgm:t>
    </dgm:pt>
    <dgm:pt modelId="{3A6275DD-D5A3-4996-A464-6E67E56ADC52}" type="sibTrans" cxnId="{6EC26978-406D-4190-9CA2-6ED740A82AA0}">
      <dgm:prSet/>
      <dgm:spPr/>
      <dgm:t>
        <a:bodyPr/>
        <a:lstStyle/>
        <a:p>
          <a:endParaRPr lang="en-US"/>
        </a:p>
      </dgm:t>
    </dgm:pt>
    <dgm:pt modelId="{3A26E45E-B0A2-4B5B-9902-688F1FB3130E}" type="pres">
      <dgm:prSet presAssocID="{2A32C806-4349-428D-8EEC-854387F12F86}" presName="linear" presStyleCnt="0">
        <dgm:presLayoutVars>
          <dgm:animLvl val="lvl"/>
          <dgm:resizeHandles val="exact"/>
        </dgm:presLayoutVars>
      </dgm:prSet>
      <dgm:spPr/>
    </dgm:pt>
    <dgm:pt modelId="{5EF087C9-A61B-40E4-BE7F-BA7CA0980CC6}" type="pres">
      <dgm:prSet presAssocID="{D5446C68-0365-4204-82A9-B6A28E0B40F3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E3831ACC-0B0F-40E8-B272-CADA3EA9B194}" type="pres">
      <dgm:prSet presAssocID="{6DAB1DD8-2A6B-432C-A380-C266FF9B082A}" presName="spacer" presStyleCnt="0"/>
      <dgm:spPr/>
    </dgm:pt>
    <dgm:pt modelId="{637A9C2E-2D65-4FDA-949D-21D9191BB7F3}" type="pres">
      <dgm:prSet presAssocID="{40464444-CEE0-4724-8119-B730B299AEAF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D6967B51-41AD-4C87-BD64-32E885D48A78}" type="pres">
      <dgm:prSet presAssocID="{33D7692F-0830-4ADB-ABDE-724C537A90BA}" presName="spacer" presStyleCnt="0"/>
      <dgm:spPr/>
    </dgm:pt>
    <dgm:pt modelId="{DFBC61E7-46B8-4993-954C-F857CA5978C3}" type="pres">
      <dgm:prSet presAssocID="{DFA7B3A4-56AC-4727-9D3B-2012E1A3C9CC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61D45B2F-8E4A-41A5-A612-57562C5D1513}" type="pres">
      <dgm:prSet presAssocID="{DFA7B3A4-56AC-4727-9D3B-2012E1A3C9CC}" presName="childText" presStyleLbl="revTx" presStyleIdx="0" presStyleCnt="1">
        <dgm:presLayoutVars>
          <dgm:bulletEnabled val="1"/>
        </dgm:presLayoutVars>
      </dgm:prSet>
      <dgm:spPr/>
    </dgm:pt>
    <dgm:pt modelId="{AF95C429-C5CE-459E-8D7F-5A146E57BB4C}" type="pres">
      <dgm:prSet presAssocID="{CF06CF4E-947B-4D43-BCC0-D2B81A65FE51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1D794F03-D6EE-46F3-9E27-8249E58C810E}" srcId="{DFA7B3A4-56AC-4727-9D3B-2012E1A3C9CC}" destId="{FB54BFA2-895B-47BC-8448-6EF767E0A312}" srcOrd="2" destOrd="0" parTransId="{237B3A04-29E4-469E-B145-3FFC761CBB4A}" sibTransId="{CCC7031A-707D-4FCC-87A6-6CAE1144BEB8}"/>
    <dgm:cxn modelId="{EAF4DC66-EA48-4061-947B-26AEF1DC1FCA}" type="presOf" srcId="{737509B6-B309-4F0D-97A0-D1C6033A3832}" destId="{61D45B2F-8E4A-41A5-A612-57562C5D1513}" srcOrd="0" destOrd="0" presId="urn:microsoft.com/office/officeart/2005/8/layout/vList2"/>
    <dgm:cxn modelId="{63D1554A-37EF-4F0F-B42C-19CBF701A146}" srcId="{2A32C806-4349-428D-8EEC-854387F12F86}" destId="{DFA7B3A4-56AC-4727-9D3B-2012E1A3C9CC}" srcOrd="2" destOrd="0" parTransId="{F1CFD662-677B-45C0-AF42-242176A035CD}" sibTransId="{0CE68092-B7D3-42F6-AFEA-D98AF90E8121}"/>
    <dgm:cxn modelId="{A7235250-605A-4B54-ABD4-0EF8E4BA77EA}" srcId="{2A32C806-4349-428D-8EEC-854387F12F86}" destId="{D5446C68-0365-4204-82A9-B6A28E0B40F3}" srcOrd="0" destOrd="0" parTransId="{9D3AF4EC-5F3C-4CA5-906F-DD9BC0972435}" sibTransId="{6DAB1DD8-2A6B-432C-A380-C266FF9B082A}"/>
    <dgm:cxn modelId="{6EC26978-406D-4190-9CA2-6ED740A82AA0}" srcId="{2A32C806-4349-428D-8EEC-854387F12F86}" destId="{CF06CF4E-947B-4D43-BCC0-D2B81A65FE51}" srcOrd="3" destOrd="0" parTransId="{9D9F85D6-55D5-472D-844C-6BCA9479913C}" sibTransId="{3A6275DD-D5A3-4996-A464-6E67E56ADC52}"/>
    <dgm:cxn modelId="{6BC0A086-E484-4AE9-B583-FE9E626B5D44}" srcId="{DFA7B3A4-56AC-4727-9D3B-2012E1A3C9CC}" destId="{90899632-5DF8-47C0-837C-781C550BA9E8}" srcOrd="1" destOrd="0" parTransId="{E0049C9D-FB27-4B68-9D87-2A5E9F92EA82}" sibTransId="{5E64543B-95F9-4D33-A630-E1924A841967}"/>
    <dgm:cxn modelId="{E20EC088-9AE1-4ECD-9A02-9FD6B74050E3}" type="presOf" srcId="{2A32C806-4349-428D-8EEC-854387F12F86}" destId="{3A26E45E-B0A2-4B5B-9902-688F1FB3130E}" srcOrd="0" destOrd="0" presId="urn:microsoft.com/office/officeart/2005/8/layout/vList2"/>
    <dgm:cxn modelId="{1C0CDE8C-AE29-46F2-BD8C-FC12754B4C4D}" type="presOf" srcId="{CF06CF4E-947B-4D43-BCC0-D2B81A65FE51}" destId="{AF95C429-C5CE-459E-8D7F-5A146E57BB4C}" srcOrd="0" destOrd="0" presId="urn:microsoft.com/office/officeart/2005/8/layout/vList2"/>
    <dgm:cxn modelId="{166358AE-0D61-4720-92B3-865C07397624}" type="presOf" srcId="{90899632-5DF8-47C0-837C-781C550BA9E8}" destId="{61D45B2F-8E4A-41A5-A612-57562C5D1513}" srcOrd="0" destOrd="1" presId="urn:microsoft.com/office/officeart/2005/8/layout/vList2"/>
    <dgm:cxn modelId="{981C95B0-804F-416C-AC46-124594DA7564}" type="presOf" srcId="{40464444-CEE0-4724-8119-B730B299AEAF}" destId="{637A9C2E-2D65-4FDA-949D-21D9191BB7F3}" srcOrd="0" destOrd="0" presId="urn:microsoft.com/office/officeart/2005/8/layout/vList2"/>
    <dgm:cxn modelId="{DF986BB4-C04E-4421-8925-54294E8242DE}" type="presOf" srcId="{FB54BFA2-895B-47BC-8448-6EF767E0A312}" destId="{61D45B2F-8E4A-41A5-A612-57562C5D1513}" srcOrd="0" destOrd="2" presId="urn:microsoft.com/office/officeart/2005/8/layout/vList2"/>
    <dgm:cxn modelId="{D9709DC6-36FD-44CA-8DD1-7148B70CA571}" type="presOf" srcId="{DFA7B3A4-56AC-4727-9D3B-2012E1A3C9CC}" destId="{DFBC61E7-46B8-4993-954C-F857CA5978C3}" srcOrd="0" destOrd="0" presId="urn:microsoft.com/office/officeart/2005/8/layout/vList2"/>
    <dgm:cxn modelId="{252FDECD-97A8-4E3C-BCF0-C3092B0F9D2D}" type="presOf" srcId="{D5446C68-0365-4204-82A9-B6A28E0B40F3}" destId="{5EF087C9-A61B-40E4-BE7F-BA7CA0980CC6}" srcOrd="0" destOrd="0" presId="urn:microsoft.com/office/officeart/2005/8/layout/vList2"/>
    <dgm:cxn modelId="{54C98BDE-49E3-4D53-973A-04C159D2D8ED}" srcId="{2A32C806-4349-428D-8EEC-854387F12F86}" destId="{40464444-CEE0-4724-8119-B730B299AEAF}" srcOrd="1" destOrd="0" parTransId="{0ECE7323-0CCE-4887-9339-DA75E118E2C4}" sibTransId="{33D7692F-0830-4ADB-ABDE-724C537A90BA}"/>
    <dgm:cxn modelId="{250911E6-3B6C-462C-B2BB-0BFE85B9CE4A}" srcId="{DFA7B3A4-56AC-4727-9D3B-2012E1A3C9CC}" destId="{737509B6-B309-4F0D-97A0-D1C6033A3832}" srcOrd="0" destOrd="0" parTransId="{40A2CA93-8377-483A-9916-534CCEC0E9FF}" sibTransId="{4FD0A9E9-B2DF-4535-A4FD-0564723A987D}"/>
    <dgm:cxn modelId="{40AA25DD-B9BA-4D1A-8513-57B42029DB16}" type="presParOf" srcId="{3A26E45E-B0A2-4B5B-9902-688F1FB3130E}" destId="{5EF087C9-A61B-40E4-BE7F-BA7CA0980CC6}" srcOrd="0" destOrd="0" presId="urn:microsoft.com/office/officeart/2005/8/layout/vList2"/>
    <dgm:cxn modelId="{6DE4C5EB-55F0-45CF-8B24-71CE8A9149E1}" type="presParOf" srcId="{3A26E45E-B0A2-4B5B-9902-688F1FB3130E}" destId="{E3831ACC-0B0F-40E8-B272-CADA3EA9B194}" srcOrd="1" destOrd="0" presId="urn:microsoft.com/office/officeart/2005/8/layout/vList2"/>
    <dgm:cxn modelId="{9AA3E4B3-FF1A-4389-A135-104A8D9EFC76}" type="presParOf" srcId="{3A26E45E-B0A2-4B5B-9902-688F1FB3130E}" destId="{637A9C2E-2D65-4FDA-949D-21D9191BB7F3}" srcOrd="2" destOrd="0" presId="urn:microsoft.com/office/officeart/2005/8/layout/vList2"/>
    <dgm:cxn modelId="{4C1F0E43-AAB9-46A7-B1A2-5F7F84289035}" type="presParOf" srcId="{3A26E45E-B0A2-4B5B-9902-688F1FB3130E}" destId="{D6967B51-41AD-4C87-BD64-32E885D48A78}" srcOrd="3" destOrd="0" presId="urn:microsoft.com/office/officeart/2005/8/layout/vList2"/>
    <dgm:cxn modelId="{59EA5E15-A07E-4855-83D5-081392E6AD96}" type="presParOf" srcId="{3A26E45E-B0A2-4B5B-9902-688F1FB3130E}" destId="{DFBC61E7-46B8-4993-954C-F857CA5978C3}" srcOrd="4" destOrd="0" presId="urn:microsoft.com/office/officeart/2005/8/layout/vList2"/>
    <dgm:cxn modelId="{39B35B39-0C55-4BE4-AB6D-3C553029001B}" type="presParOf" srcId="{3A26E45E-B0A2-4B5B-9902-688F1FB3130E}" destId="{61D45B2F-8E4A-41A5-A612-57562C5D1513}" srcOrd="5" destOrd="0" presId="urn:microsoft.com/office/officeart/2005/8/layout/vList2"/>
    <dgm:cxn modelId="{D948CA95-AA84-4AE0-83A1-54B899CFD35C}" type="presParOf" srcId="{3A26E45E-B0A2-4B5B-9902-688F1FB3130E}" destId="{AF95C429-C5CE-459E-8D7F-5A146E57BB4C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3E067FB-F2D1-4D52-8BF7-8E353FEF868E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5E3C864-0D26-4AF6-9C27-A12E6F2802F4}">
      <dgm:prSet/>
      <dgm:spPr>
        <a:solidFill>
          <a:schemeClr val="accent1"/>
        </a:solidFill>
      </dgm:spPr>
      <dgm:t>
        <a:bodyPr/>
        <a:lstStyle/>
        <a:p>
          <a:r>
            <a:rPr lang="en-US" b="0" i="0" dirty="0"/>
            <a:t>2024 Data Standards Release Timeline</a:t>
          </a:r>
          <a:endParaRPr lang="en-US" dirty="0"/>
        </a:p>
      </dgm:t>
    </dgm:pt>
    <dgm:pt modelId="{6C6914D1-21A0-4156-A29A-FA705714AC3C}" type="parTrans" cxnId="{4A09B827-954C-4955-B729-BB53730F9BF2}">
      <dgm:prSet/>
      <dgm:spPr/>
      <dgm:t>
        <a:bodyPr/>
        <a:lstStyle/>
        <a:p>
          <a:endParaRPr lang="en-US"/>
        </a:p>
      </dgm:t>
    </dgm:pt>
    <dgm:pt modelId="{8015A083-F154-4D3C-9205-F5DD49F866B2}" type="sibTrans" cxnId="{4A09B827-954C-4955-B729-BB53730F9BF2}">
      <dgm:prSet/>
      <dgm:spPr/>
      <dgm:t>
        <a:bodyPr/>
        <a:lstStyle/>
        <a:p>
          <a:endParaRPr lang="en-US"/>
        </a:p>
      </dgm:t>
    </dgm:pt>
    <dgm:pt modelId="{3295D41C-9326-40FE-8816-533C5B21C2F1}">
      <dgm:prSet/>
      <dgm:spPr>
        <a:solidFill>
          <a:schemeClr val="accent1"/>
        </a:solidFill>
      </dgm:spPr>
      <dgm:t>
        <a:bodyPr/>
        <a:lstStyle/>
        <a:p>
          <a:r>
            <a:rPr lang="en-US" b="0" i="0"/>
            <a:t>Screen Updates</a:t>
          </a:r>
          <a:endParaRPr lang="en-US"/>
        </a:p>
      </dgm:t>
    </dgm:pt>
    <dgm:pt modelId="{F8971B82-0968-430A-93EE-23D25FB12C79}" type="parTrans" cxnId="{2B26AFD9-BD72-4603-850E-36C2B86CA9B1}">
      <dgm:prSet/>
      <dgm:spPr/>
      <dgm:t>
        <a:bodyPr/>
        <a:lstStyle/>
        <a:p>
          <a:endParaRPr lang="en-US"/>
        </a:p>
      </dgm:t>
    </dgm:pt>
    <dgm:pt modelId="{B23FE2F9-95BA-4CE6-BDA0-097025B8BBA7}" type="sibTrans" cxnId="{2B26AFD9-BD72-4603-850E-36C2B86CA9B1}">
      <dgm:prSet/>
      <dgm:spPr/>
      <dgm:t>
        <a:bodyPr/>
        <a:lstStyle/>
        <a:p>
          <a:endParaRPr lang="en-US"/>
        </a:p>
      </dgm:t>
    </dgm:pt>
    <dgm:pt modelId="{FB69DF31-F377-45D0-93C2-4A8EC9D79355}">
      <dgm:prSet/>
      <dgm:spPr/>
      <dgm:t>
        <a:bodyPr/>
        <a:lstStyle/>
        <a:p>
          <a:r>
            <a:rPr lang="en-US" b="0" i="0" dirty="0"/>
            <a:t>Updates impacting multiple screens</a:t>
          </a:r>
          <a:endParaRPr lang="en-US" dirty="0"/>
        </a:p>
      </dgm:t>
    </dgm:pt>
    <dgm:pt modelId="{F338F6AE-14BD-4F39-B0FC-304B0F3CECB8}" type="parTrans" cxnId="{7EAE03AB-528A-4A98-A73E-64E9765E9A58}">
      <dgm:prSet/>
      <dgm:spPr/>
      <dgm:t>
        <a:bodyPr/>
        <a:lstStyle/>
        <a:p>
          <a:endParaRPr lang="en-US"/>
        </a:p>
      </dgm:t>
    </dgm:pt>
    <dgm:pt modelId="{E1D8BB7A-22BF-4AE2-9471-A826DF39F752}" type="sibTrans" cxnId="{7EAE03AB-528A-4A98-A73E-64E9765E9A58}">
      <dgm:prSet/>
      <dgm:spPr/>
      <dgm:t>
        <a:bodyPr/>
        <a:lstStyle/>
        <a:p>
          <a:endParaRPr lang="en-US"/>
        </a:p>
      </dgm:t>
    </dgm:pt>
    <dgm:pt modelId="{D72D55E8-E749-48C5-9C47-6F7AB7A31FC7}">
      <dgm:prSet/>
      <dgm:spPr/>
      <dgm:t>
        <a:bodyPr/>
        <a:lstStyle/>
        <a:p>
          <a:r>
            <a:rPr lang="en-US" b="0" i="0" dirty="0"/>
            <a:t>Profile</a:t>
          </a:r>
          <a:endParaRPr lang="en-US" dirty="0"/>
        </a:p>
      </dgm:t>
    </dgm:pt>
    <dgm:pt modelId="{7C32144C-1498-4358-A9D0-CA2C4E65DB08}" type="parTrans" cxnId="{83318516-B02A-42EE-84D0-463753F63FF8}">
      <dgm:prSet/>
      <dgm:spPr/>
      <dgm:t>
        <a:bodyPr/>
        <a:lstStyle/>
        <a:p>
          <a:endParaRPr lang="en-US"/>
        </a:p>
      </dgm:t>
    </dgm:pt>
    <dgm:pt modelId="{7B2987B1-F9A3-4A88-B748-1CB2F67152C4}" type="sibTrans" cxnId="{83318516-B02A-42EE-84D0-463753F63FF8}">
      <dgm:prSet/>
      <dgm:spPr/>
      <dgm:t>
        <a:bodyPr/>
        <a:lstStyle/>
        <a:p>
          <a:endParaRPr lang="en-US"/>
        </a:p>
      </dgm:t>
    </dgm:pt>
    <dgm:pt modelId="{5BB47E2D-F92B-4EFD-A120-447B9507958F}">
      <dgm:prSet/>
      <dgm:spPr/>
      <dgm:t>
        <a:bodyPr/>
        <a:lstStyle/>
        <a:p>
          <a:r>
            <a:rPr lang="en-US" b="0" i="0" dirty="0"/>
            <a:t>Enrollment</a:t>
          </a:r>
          <a:endParaRPr lang="en-US" dirty="0"/>
        </a:p>
      </dgm:t>
    </dgm:pt>
    <dgm:pt modelId="{2EC0D128-9AD8-4ABE-A857-DE97E5A6077F}" type="parTrans" cxnId="{E12030A8-642F-45C9-9864-246C5DAC94AC}">
      <dgm:prSet/>
      <dgm:spPr/>
      <dgm:t>
        <a:bodyPr/>
        <a:lstStyle/>
        <a:p>
          <a:endParaRPr lang="en-US"/>
        </a:p>
      </dgm:t>
    </dgm:pt>
    <dgm:pt modelId="{36B126F1-731F-4682-AC17-205B37CC7C44}" type="sibTrans" cxnId="{E12030A8-642F-45C9-9864-246C5DAC94AC}">
      <dgm:prSet/>
      <dgm:spPr/>
      <dgm:t>
        <a:bodyPr/>
        <a:lstStyle/>
        <a:p>
          <a:endParaRPr lang="en-US"/>
        </a:p>
      </dgm:t>
    </dgm:pt>
    <dgm:pt modelId="{3C27B45F-C4C4-47C7-8CF8-744EB157BD21}">
      <dgm:prSet/>
      <dgm:spPr/>
      <dgm:t>
        <a:bodyPr/>
        <a:lstStyle/>
        <a:p>
          <a:r>
            <a:rPr lang="en-US" b="0" i="0"/>
            <a:t>Status and Current Living Situation</a:t>
          </a:r>
          <a:endParaRPr lang="en-US"/>
        </a:p>
      </dgm:t>
    </dgm:pt>
    <dgm:pt modelId="{381BFD07-AD38-49A3-8CCC-D91D67EBAAE1}" type="parTrans" cxnId="{360A9DFC-BA93-4C05-9429-DBCEE07AF579}">
      <dgm:prSet/>
      <dgm:spPr/>
      <dgm:t>
        <a:bodyPr/>
        <a:lstStyle/>
        <a:p>
          <a:endParaRPr lang="en-US"/>
        </a:p>
      </dgm:t>
    </dgm:pt>
    <dgm:pt modelId="{876E8F2E-91E2-49D0-B346-C547DFD8F697}" type="sibTrans" cxnId="{360A9DFC-BA93-4C05-9429-DBCEE07AF579}">
      <dgm:prSet/>
      <dgm:spPr/>
      <dgm:t>
        <a:bodyPr/>
        <a:lstStyle/>
        <a:p>
          <a:endParaRPr lang="en-US"/>
        </a:p>
      </dgm:t>
    </dgm:pt>
    <dgm:pt modelId="{D731523A-FF5F-4E5E-8716-7132C0C43672}">
      <dgm:prSet/>
      <dgm:spPr/>
      <dgm:t>
        <a:bodyPr/>
        <a:lstStyle/>
        <a:p>
          <a:r>
            <a:rPr lang="en-US" b="0" i="0"/>
            <a:t>Services &amp; Events</a:t>
          </a:r>
          <a:endParaRPr lang="en-US"/>
        </a:p>
      </dgm:t>
    </dgm:pt>
    <dgm:pt modelId="{20D4D7B7-7731-4C7D-BD5F-C5334C17FDC2}" type="parTrans" cxnId="{8B55DE60-26EF-4ECE-BB28-A85531C6128D}">
      <dgm:prSet/>
      <dgm:spPr/>
      <dgm:t>
        <a:bodyPr/>
        <a:lstStyle/>
        <a:p>
          <a:endParaRPr lang="en-US"/>
        </a:p>
      </dgm:t>
    </dgm:pt>
    <dgm:pt modelId="{3A41FFE5-95B4-4FE8-814C-02EC5EAF7558}" type="sibTrans" cxnId="{8B55DE60-26EF-4ECE-BB28-A85531C6128D}">
      <dgm:prSet/>
      <dgm:spPr/>
      <dgm:t>
        <a:bodyPr/>
        <a:lstStyle/>
        <a:p>
          <a:endParaRPr lang="en-US"/>
        </a:p>
      </dgm:t>
    </dgm:pt>
    <dgm:pt modelId="{32FF90D9-59E1-483D-B18E-C6561FC50E9E}">
      <dgm:prSet/>
      <dgm:spPr/>
      <dgm:t>
        <a:bodyPr/>
        <a:lstStyle/>
        <a:p>
          <a:r>
            <a:rPr lang="en-US" b="0" i="0"/>
            <a:t>Exit</a:t>
          </a:r>
          <a:endParaRPr lang="en-US"/>
        </a:p>
      </dgm:t>
    </dgm:pt>
    <dgm:pt modelId="{5568A8FF-372A-4B33-A125-81B843FE221C}" type="parTrans" cxnId="{4B3C6692-6160-489F-A1D3-061D41998353}">
      <dgm:prSet/>
      <dgm:spPr/>
      <dgm:t>
        <a:bodyPr/>
        <a:lstStyle/>
        <a:p>
          <a:endParaRPr lang="en-US"/>
        </a:p>
      </dgm:t>
    </dgm:pt>
    <dgm:pt modelId="{819D61FF-FA77-4C2A-A4C3-EBCC23D0B430}" type="sibTrans" cxnId="{4B3C6692-6160-489F-A1D3-061D41998353}">
      <dgm:prSet/>
      <dgm:spPr/>
      <dgm:t>
        <a:bodyPr/>
        <a:lstStyle/>
        <a:p>
          <a:endParaRPr lang="en-US"/>
        </a:p>
      </dgm:t>
    </dgm:pt>
    <dgm:pt modelId="{438A2A92-E509-4C60-AD4A-6110DAF6E4B6}">
      <dgm:prSet/>
      <dgm:spPr>
        <a:solidFill>
          <a:schemeClr val="accent1"/>
        </a:solidFill>
      </dgm:spPr>
      <dgm:t>
        <a:bodyPr/>
        <a:lstStyle/>
        <a:p>
          <a:r>
            <a:rPr lang="en-US" b="0" i="0"/>
            <a:t>Live Q&amp;A</a:t>
          </a:r>
          <a:endParaRPr lang="en-US"/>
        </a:p>
      </dgm:t>
    </dgm:pt>
    <dgm:pt modelId="{E4392AD9-FBDC-4CE0-87F5-110980FB97D4}" type="parTrans" cxnId="{A8837D24-674B-43E2-91CB-90EC2498CE4B}">
      <dgm:prSet/>
      <dgm:spPr/>
      <dgm:t>
        <a:bodyPr/>
        <a:lstStyle/>
        <a:p>
          <a:endParaRPr lang="en-US"/>
        </a:p>
      </dgm:t>
    </dgm:pt>
    <dgm:pt modelId="{5F035F99-2534-4E54-860E-0BB09D9C5E7F}" type="sibTrans" cxnId="{A8837D24-674B-43E2-91CB-90EC2498CE4B}">
      <dgm:prSet/>
      <dgm:spPr/>
      <dgm:t>
        <a:bodyPr/>
        <a:lstStyle/>
        <a:p>
          <a:endParaRPr lang="en-US"/>
        </a:p>
      </dgm:t>
    </dgm:pt>
    <dgm:pt modelId="{AF6D4D02-179D-4E9F-9814-A0CFD0F41A86}">
      <dgm:prSet/>
      <dgm:spPr/>
      <dgm:t>
        <a:bodyPr/>
        <a:lstStyle/>
        <a:p>
          <a:r>
            <a:rPr lang="en-US" b="0" i="0" dirty="0"/>
            <a:t>Program Setup</a:t>
          </a:r>
          <a:endParaRPr lang="en-US" dirty="0"/>
        </a:p>
      </dgm:t>
    </dgm:pt>
    <dgm:pt modelId="{EE1D3DA8-4B38-4503-8985-F3145DB7D4C7}" type="parTrans" cxnId="{4450C40B-8FDB-452A-BE83-819881CFE8BB}">
      <dgm:prSet/>
      <dgm:spPr/>
      <dgm:t>
        <a:bodyPr/>
        <a:lstStyle/>
        <a:p>
          <a:endParaRPr lang="en-US"/>
        </a:p>
      </dgm:t>
    </dgm:pt>
    <dgm:pt modelId="{619E02EF-297D-4764-919C-BDC811B7C9C9}" type="sibTrans" cxnId="{4450C40B-8FDB-452A-BE83-819881CFE8BB}">
      <dgm:prSet/>
      <dgm:spPr/>
      <dgm:t>
        <a:bodyPr/>
        <a:lstStyle/>
        <a:p>
          <a:endParaRPr lang="en-US"/>
        </a:p>
      </dgm:t>
    </dgm:pt>
    <dgm:pt modelId="{7C26B0B3-6634-4ED6-83AA-6678A616F457}" type="pres">
      <dgm:prSet presAssocID="{C3E067FB-F2D1-4D52-8BF7-8E353FEF868E}" presName="linear" presStyleCnt="0">
        <dgm:presLayoutVars>
          <dgm:animLvl val="lvl"/>
          <dgm:resizeHandles val="exact"/>
        </dgm:presLayoutVars>
      </dgm:prSet>
      <dgm:spPr/>
    </dgm:pt>
    <dgm:pt modelId="{73075142-9A78-400A-AA47-757016432126}" type="pres">
      <dgm:prSet presAssocID="{35E3C864-0D26-4AF6-9C27-A12E6F2802F4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DE0081E0-013C-4D21-8BE4-D6001226598E}" type="pres">
      <dgm:prSet presAssocID="{8015A083-F154-4D3C-9205-F5DD49F866B2}" presName="spacer" presStyleCnt="0"/>
      <dgm:spPr/>
    </dgm:pt>
    <dgm:pt modelId="{8DE867DE-B261-4753-AD30-A532027A5170}" type="pres">
      <dgm:prSet presAssocID="{3295D41C-9326-40FE-8816-533C5B21C2F1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0BF63CB2-4F48-406C-99E5-F8CBBC7E5684}" type="pres">
      <dgm:prSet presAssocID="{3295D41C-9326-40FE-8816-533C5B21C2F1}" presName="childText" presStyleLbl="revTx" presStyleIdx="0" presStyleCnt="1">
        <dgm:presLayoutVars>
          <dgm:bulletEnabled val="1"/>
        </dgm:presLayoutVars>
      </dgm:prSet>
      <dgm:spPr/>
    </dgm:pt>
    <dgm:pt modelId="{3555E806-CD7C-41A5-8AC3-633852A97B1C}" type="pres">
      <dgm:prSet presAssocID="{438A2A92-E509-4C60-AD4A-6110DAF6E4B6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6E508105-8ADF-4C79-952B-4AF5E1DFDB5A}" type="presOf" srcId="{3295D41C-9326-40FE-8816-533C5B21C2F1}" destId="{8DE867DE-B261-4753-AD30-A532027A5170}" srcOrd="0" destOrd="0" presId="urn:microsoft.com/office/officeart/2005/8/layout/vList2"/>
    <dgm:cxn modelId="{4450C40B-8FDB-452A-BE83-819881CFE8BB}" srcId="{3295D41C-9326-40FE-8816-533C5B21C2F1}" destId="{AF6D4D02-179D-4E9F-9814-A0CFD0F41A86}" srcOrd="1" destOrd="0" parTransId="{EE1D3DA8-4B38-4503-8985-F3145DB7D4C7}" sibTransId="{619E02EF-297D-4764-919C-BDC811B7C9C9}"/>
    <dgm:cxn modelId="{83318516-B02A-42EE-84D0-463753F63FF8}" srcId="{3295D41C-9326-40FE-8816-533C5B21C2F1}" destId="{D72D55E8-E749-48C5-9C47-6F7AB7A31FC7}" srcOrd="2" destOrd="0" parTransId="{7C32144C-1498-4358-A9D0-CA2C4E65DB08}" sibTransId="{7B2987B1-F9A3-4A88-B748-1CB2F67152C4}"/>
    <dgm:cxn modelId="{94761F20-DF4A-44FB-825B-158BBCFB3D94}" type="presOf" srcId="{D72D55E8-E749-48C5-9C47-6F7AB7A31FC7}" destId="{0BF63CB2-4F48-406C-99E5-F8CBBC7E5684}" srcOrd="0" destOrd="2" presId="urn:microsoft.com/office/officeart/2005/8/layout/vList2"/>
    <dgm:cxn modelId="{A011FD23-C9A9-48D1-AD54-8266FD0B5706}" type="presOf" srcId="{32FF90D9-59E1-483D-B18E-C6561FC50E9E}" destId="{0BF63CB2-4F48-406C-99E5-F8CBBC7E5684}" srcOrd="0" destOrd="6" presId="urn:microsoft.com/office/officeart/2005/8/layout/vList2"/>
    <dgm:cxn modelId="{A8837D24-674B-43E2-91CB-90EC2498CE4B}" srcId="{C3E067FB-F2D1-4D52-8BF7-8E353FEF868E}" destId="{438A2A92-E509-4C60-AD4A-6110DAF6E4B6}" srcOrd="2" destOrd="0" parTransId="{E4392AD9-FBDC-4CE0-87F5-110980FB97D4}" sibTransId="{5F035F99-2534-4E54-860E-0BB09D9C5E7F}"/>
    <dgm:cxn modelId="{8C8D2827-AC71-4B4C-A040-6BDD31AA6D24}" type="presOf" srcId="{438A2A92-E509-4C60-AD4A-6110DAF6E4B6}" destId="{3555E806-CD7C-41A5-8AC3-633852A97B1C}" srcOrd="0" destOrd="0" presId="urn:microsoft.com/office/officeart/2005/8/layout/vList2"/>
    <dgm:cxn modelId="{4A09B827-954C-4955-B729-BB53730F9BF2}" srcId="{C3E067FB-F2D1-4D52-8BF7-8E353FEF868E}" destId="{35E3C864-0D26-4AF6-9C27-A12E6F2802F4}" srcOrd="0" destOrd="0" parTransId="{6C6914D1-21A0-4156-A29A-FA705714AC3C}" sibTransId="{8015A083-F154-4D3C-9205-F5DD49F866B2}"/>
    <dgm:cxn modelId="{71FE013B-7AD5-46DC-80FA-9FE60B716B68}" type="presOf" srcId="{FB69DF31-F377-45D0-93C2-4A8EC9D79355}" destId="{0BF63CB2-4F48-406C-99E5-F8CBBC7E5684}" srcOrd="0" destOrd="0" presId="urn:microsoft.com/office/officeart/2005/8/layout/vList2"/>
    <dgm:cxn modelId="{EBADEF40-9B1B-4064-B0E9-7FFCA6A10DBB}" type="presOf" srcId="{35E3C864-0D26-4AF6-9C27-A12E6F2802F4}" destId="{73075142-9A78-400A-AA47-757016432126}" srcOrd="0" destOrd="0" presId="urn:microsoft.com/office/officeart/2005/8/layout/vList2"/>
    <dgm:cxn modelId="{8B55DE60-26EF-4ECE-BB28-A85531C6128D}" srcId="{3295D41C-9326-40FE-8816-533C5B21C2F1}" destId="{D731523A-FF5F-4E5E-8716-7132C0C43672}" srcOrd="5" destOrd="0" parTransId="{20D4D7B7-7731-4C7D-BD5F-C5334C17FDC2}" sibTransId="{3A41FFE5-95B4-4FE8-814C-02EC5EAF7558}"/>
    <dgm:cxn modelId="{4B3C6692-6160-489F-A1D3-061D41998353}" srcId="{3295D41C-9326-40FE-8816-533C5B21C2F1}" destId="{32FF90D9-59E1-483D-B18E-C6561FC50E9E}" srcOrd="6" destOrd="0" parTransId="{5568A8FF-372A-4B33-A125-81B843FE221C}" sibTransId="{819D61FF-FA77-4C2A-A4C3-EBCC23D0B430}"/>
    <dgm:cxn modelId="{E12030A8-642F-45C9-9864-246C5DAC94AC}" srcId="{3295D41C-9326-40FE-8816-533C5B21C2F1}" destId="{5BB47E2D-F92B-4EFD-A120-447B9507958F}" srcOrd="3" destOrd="0" parTransId="{2EC0D128-9AD8-4ABE-A857-DE97E5A6077F}" sibTransId="{36B126F1-731F-4682-AC17-205B37CC7C44}"/>
    <dgm:cxn modelId="{7EAE03AB-528A-4A98-A73E-64E9765E9A58}" srcId="{3295D41C-9326-40FE-8816-533C5B21C2F1}" destId="{FB69DF31-F377-45D0-93C2-4A8EC9D79355}" srcOrd="0" destOrd="0" parTransId="{F338F6AE-14BD-4F39-B0FC-304B0F3CECB8}" sibTransId="{E1D8BB7A-22BF-4AE2-9471-A826DF39F752}"/>
    <dgm:cxn modelId="{5BBD39AF-3363-434B-B095-980DF2CD6AE5}" type="presOf" srcId="{AF6D4D02-179D-4E9F-9814-A0CFD0F41A86}" destId="{0BF63CB2-4F48-406C-99E5-F8CBBC7E5684}" srcOrd="0" destOrd="1" presId="urn:microsoft.com/office/officeart/2005/8/layout/vList2"/>
    <dgm:cxn modelId="{539A0AB2-7059-4375-9081-1E5C1C5C818F}" type="presOf" srcId="{C3E067FB-F2D1-4D52-8BF7-8E353FEF868E}" destId="{7C26B0B3-6634-4ED6-83AA-6678A616F457}" srcOrd="0" destOrd="0" presId="urn:microsoft.com/office/officeart/2005/8/layout/vList2"/>
    <dgm:cxn modelId="{C4F315B5-C13C-456B-AF6F-438347A229CA}" type="presOf" srcId="{5BB47E2D-F92B-4EFD-A120-447B9507958F}" destId="{0BF63CB2-4F48-406C-99E5-F8CBBC7E5684}" srcOrd="0" destOrd="3" presId="urn:microsoft.com/office/officeart/2005/8/layout/vList2"/>
    <dgm:cxn modelId="{D87BADC2-2D2C-404D-AD80-C88DA1B0E31B}" type="presOf" srcId="{D731523A-FF5F-4E5E-8716-7132C0C43672}" destId="{0BF63CB2-4F48-406C-99E5-F8CBBC7E5684}" srcOrd="0" destOrd="5" presId="urn:microsoft.com/office/officeart/2005/8/layout/vList2"/>
    <dgm:cxn modelId="{19761DD6-43EE-4A29-AD7D-671BD8881EFE}" type="presOf" srcId="{3C27B45F-C4C4-47C7-8CF8-744EB157BD21}" destId="{0BF63CB2-4F48-406C-99E5-F8CBBC7E5684}" srcOrd="0" destOrd="4" presId="urn:microsoft.com/office/officeart/2005/8/layout/vList2"/>
    <dgm:cxn modelId="{2B26AFD9-BD72-4603-850E-36C2B86CA9B1}" srcId="{C3E067FB-F2D1-4D52-8BF7-8E353FEF868E}" destId="{3295D41C-9326-40FE-8816-533C5B21C2F1}" srcOrd="1" destOrd="0" parTransId="{F8971B82-0968-430A-93EE-23D25FB12C79}" sibTransId="{B23FE2F9-95BA-4CE6-BDA0-097025B8BBA7}"/>
    <dgm:cxn modelId="{360A9DFC-BA93-4C05-9429-DBCEE07AF579}" srcId="{3295D41C-9326-40FE-8816-533C5B21C2F1}" destId="{3C27B45F-C4C4-47C7-8CF8-744EB157BD21}" srcOrd="4" destOrd="0" parTransId="{381BFD07-AD38-49A3-8CCC-D91D67EBAAE1}" sibTransId="{876E8F2E-91E2-49D0-B346-C547DFD8F697}"/>
    <dgm:cxn modelId="{C9190816-FFE6-486C-B23A-12D359B02521}" type="presParOf" srcId="{7C26B0B3-6634-4ED6-83AA-6678A616F457}" destId="{73075142-9A78-400A-AA47-757016432126}" srcOrd="0" destOrd="0" presId="urn:microsoft.com/office/officeart/2005/8/layout/vList2"/>
    <dgm:cxn modelId="{E972F853-F034-42AA-9856-314E2855B359}" type="presParOf" srcId="{7C26B0B3-6634-4ED6-83AA-6678A616F457}" destId="{DE0081E0-013C-4D21-8BE4-D6001226598E}" srcOrd="1" destOrd="0" presId="urn:microsoft.com/office/officeart/2005/8/layout/vList2"/>
    <dgm:cxn modelId="{7B4D4976-9439-4603-BE76-61A8A450A36A}" type="presParOf" srcId="{7C26B0B3-6634-4ED6-83AA-6678A616F457}" destId="{8DE867DE-B261-4753-AD30-A532027A5170}" srcOrd="2" destOrd="0" presId="urn:microsoft.com/office/officeart/2005/8/layout/vList2"/>
    <dgm:cxn modelId="{54ADC33F-3DBD-4A89-AEDD-804458D02C13}" type="presParOf" srcId="{7C26B0B3-6634-4ED6-83AA-6678A616F457}" destId="{0BF63CB2-4F48-406C-99E5-F8CBBC7E5684}" srcOrd="3" destOrd="0" presId="urn:microsoft.com/office/officeart/2005/8/layout/vList2"/>
    <dgm:cxn modelId="{86CF7DCE-D656-4D7A-9203-2F117B8C5C8B}" type="presParOf" srcId="{7C26B0B3-6634-4ED6-83AA-6678A616F457}" destId="{3555E806-CD7C-41A5-8AC3-633852A97B1C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F0EDCE1-0510-4FE0-A218-7ABFA2AFBE14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2C0C844-EAFE-40A4-9B71-F6397B075A80}">
      <dgm:prSet/>
      <dgm:spPr>
        <a:solidFill>
          <a:schemeClr val="tx2"/>
        </a:solidFill>
      </dgm:spPr>
      <dgm:t>
        <a:bodyPr/>
        <a:lstStyle/>
        <a:p>
          <a:r>
            <a:rPr lang="en-US" b="1" i="0" dirty="0"/>
            <a:t>BCP Status </a:t>
          </a:r>
          <a:r>
            <a:rPr lang="en-US" b="0" i="1" dirty="0"/>
            <a:t>RETIRED</a:t>
          </a:r>
          <a:endParaRPr lang="en-US" dirty="0"/>
        </a:p>
      </dgm:t>
    </dgm:pt>
    <dgm:pt modelId="{5721A21B-5211-439F-847D-4CFC4842126A}" type="parTrans" cxnId="{A0BA7E27-14BF-46A8-B984-735AA3EDDCA0}">
      <dgm:prSet/>
      <dgm:spPr/>
      <dgm:t>
        <a:bodyPr/>
        <a:lstStyle/>
        <a:p>
          <a:endParaRPr lang="en-US"/>
        </a:p>
      </dgm:t>
    </dgm:pt>
    <dgm:pt modelId="{9E87A039-E54E-4FB7-8C5D-0CD7BF33957F}" type="sibTrans" cxnId="{A0BA7E27-14BF-46A8-B984-735AA3EDDCA0}">
      <dgm:prSet/>
      <dgm:spPr/>
      <dgm:t>
        <a:bodyPr/>
        <a:lstStyle/>
        <a:p>
          <a:endParaRPr lang="en-US"/>
        </a:p>
      </dgm:t>
    </dgm:pt>
    <dgm:pt modelId="{3966AF2E-5C2A-45A1-A696-06E6071D3116}">
      <dgm:prSet/>
      <dgm:spPr>
        <a:ln>
          <a:solidFill>
            <a:schemeClr val="accent1"/>
          </a:solidFill>
        </a:ln>
      </dgm:spPr>
      <dgm:t>
        <a:bodyPr/>
        <a:lstStyle/>
        <a:p>
          <a:r>
            <a:rPr lang="en-US" b="0" i="1"/>
            <a:t>RHY ONLY</a:t>
          </a:r>
          <a:endParaRPr lang="en-US"/>
        </a:p>
      </dgm:t>
    </dgm:pt>
    <dgm:pt modelId="{B68CF77B-B170-4E31-AA91-C67B1C762783}" type="parTrans" cxnId="{9B83797F-E4B0-42B1-A794-532183D871C1}">
      <dgm:prSet/>
      <dgm:spPr/>
      <dgm:t>
        <a:bodyPr/>
        <a:lstStyle/>
        <a:p>
          <a:endParaRPr lang="en-US"/>
        </a:p>
      </dgm:t>
    </dgm:pt>
    <dgm:pt modelId="{CFD5E8FC-58BC-4AFD-B068-6182BB4DECB2}" type="sibTrans" cxnId="{9B83797F-E4B0-42B1-A794-532183D871C1}">
      <dgm:prSet/>
      <dgm:spPr/>
      <dgm:t>
        <a:bodyPr/>
        <a:lstStyle/>
        <a:p>
          <a:endParaRPr lang="en-US"/>
        </a:p>
      </dgm:t>
    </dgm:pt>
    <dgm:pt modelId="{79FF61C3-1F88-4D0D-8546-26DCF0BB5907}">
      <dgm:prSet/>
      <dgm:spPr>
        <a:solidFill>
          <a:schemeClr val="tx2"/>
        </a:solidFill>
      </dgm:spPr>
      <dgm:t>
        <a:bodyPr/>
        <a:lstStyle/>
        <a:p>
          <a:r>
            <a:rPr lang="en-US" b="1" i="0"/>
            <a:t>Well-being </a:t>
          </a:r>
          <a:r>
            <a:rPr lang="en-US" b="0" i="1"/>
            <a:t>RETIRED</a:t>
          </a:r>
          <a:endParaRPr lang="en-US"/>
        </a:p>
      </dgm:t>
    </dgm:pt>
    <dgm:pt modelId="{D6EE708A-ED9C-4F7E-B10D-A7FC5BB16E45}" type="parTrans" cxnId="{C1B433F4-7E2C-486B-8C3B-3F15323AF19C}">
      <dgm:prSet/>
      <dgm:spPr/>
      <dgm:t>
        <a:bodyPr/>
        <a:lstStyle/>
        <a:p>
          <a:endParaRPr lang="en-US"/>
        </a:p>
      </dgm:t>
    </dgm:pt>
    <dgm:pt modelId="{B4D854C0-589E-470D-B232-59FC83BFB8D3}" type="sibTrans" cxnId="{C1B433F4-7E2C-486B-8C3B-3F15323AF19C}">
      <dgm:prSet/>
      <dgm:spPr/>
      <dgm:t>
        <a:bodyPr/>
        <a:lstStyle/>
        <a:p>
          <a:endParaRPr lang="en-US"/>
        </a:p>
      </dgm:t>
    </dgm:pt>
    <dgm:pt modelId="{65534E72-2147-46AB-9DA8-4DC725536B80}">
      <dgm:prSet/>
      <dgm:spPr>
        <a:solidFill>
          <a:schemeClr val="tx2"/>
        </a:solidFill>
      </dgm:spPr>
      <dgm:t>
        <a:bodyPr/>
        <a:lstStyle/>
        <a:p>
          <a:r>
            <a:rPr lang="en-US" b="1" i="0"/>
            <a:t>Current Living Situation </a:t>
          </a:r>
          <a:r>
            <a:rPr lang="en-US" b="0" i="0"/>
            <a:t>updated</a:t>
          </a:r>
          <a:endParaRPr lang="en-US"/>
        </a:p>
      </dgm:t>
    </dgm:pt>
    <dgm:pt modelId="{8E91E80F-D8CE-42B1-8C44-4514FB2D386F}" type="parTrans" cxnId="{8BCCD185-8B38-4CE3-9726-112453145591}">
      <dgm:prSet/>
      <dgm:spPr/>
      <dgm:t>
        <a:bodyPr/>
        <a:lstStyle/>
        <a:p>
          <a:endParaRPr lang="en-US"/>
        </a:p>
      </dgm:t>
    </dgm:pt>
    <dgm:pt modelId="{077656EF-B8A8-46E5-9C1E-DE14CC26A46B}" type="sibTrans" cxnId="{8BCCD185-8B38-4CE3-9726-112453145591}">
      <dgm:prSet/>
      <dgm:spPr/>
      <dgm:t>
        <a:bodyPr/>
        <a:lstStyle/>
        <a:p>
          <a:endParaRPr lang="en-US"/>
        </a:p>
      </dgm:t>
    </dgm:pt>
    <dgm:pt modelId="{0E93F95E-39FF-4B77-B50C-CF378BCA8A49}">
      <dgm:prSet/>
      <dgm:spPr>
        <a:ln>
          <a:solidFill>
            <a:schemeClr val="accent1"/>
          </a:solidFill>
        </a:ln>
      </dgm:spPr>
      <dgm:t>
        <a:bodyPr/>
        <a:lstStyle/>
        <a:p>
          <a:r>
            <a:rPr lang="en-US" b="0" i="0" dirty="0"/>
            <a:t>Options are updated the same as Prior Living Situation</a:t>
          </a:r>
          <a:endParaRPr lang="en-US" dirty="0"/>
        </a:p>
      </dgm:t>
    </dgm:pt>
    <dgm:pt modelId="{0ADD82F7-B535-49A6-9C71-B1317616E412}" type="parTrans" cxnId="{BE209907-12B5-4998-8010-1E0560C08AF1}">
      <dgm:prSet/>
      <dgm:spPr/>
      <dgm:t>
        <a:bodyPr/>
        <a:lstStyle/>
        <a:p>
          <a:endParaRPr lang="en-US"/>
        </a:p>
      </dgm:t>
    </dgm:pt>
    <dgm:pt modelId="{B90E96BA-4C67-4372-8471-1519359B58A2}" type="sibTrans" cxnId="{BE209907-12B5-4998-8010-1E0560C08AF1}">
      <dgm:prSet/>
      <dgm:spPr/>
      <dgm:t>
        <a:bodyPr/>
        <a:lstStyle/>
        <a:p>
          <a:endParaRPr lang="en-US"/>
        </a:p>
      </dgm:t>
    </dgm:pt>
    <dgm:pt modelId="{9F7D2D19-661C-4147-808D-EF5A895FABE2}" type="pres">
      <dgm:prSet presAssocID="{AF0EDCE1-0510-4FE0-A218-7ABFA2AFBE14}" presName="linear" presStyleCnt="0">
        <dgm:presLayoutVars>
          <dgm:dir/>
          <dgm:animLvl val="lvl"/>
          <dgm:resizeHandles val="exact"/>
        </dgm:presLayoutVars>
      </dgm:prSet>
      <dgm:spPr/>
    </dgm:pt>
    <dgm:pt modelId="{D00D1621-D16D-4F4D-93D3-35D82702BD6C}" type="pres">
      <dgm:prSet presAssocID="{32C0C844-EAFE-40A4-9B71-F6397B075A80}" presName="parentLin" presStyleCnt="0"/>
      <dgm:spPr/>
    </dgm:pt>
    <dgm:pt modelId="{EFACF301-0E7E-4423-8C7C-F576A0F5F2F4}" type="pres">
      <dgm:prSet presAssocID="{32C0C844-EAFE-40A4-9B71-F6397B075A80}" presName="parentLeftMargin" presStyleLbl="node1" presStyleIdx="0" presStyleCnt="3"/>
      <dgm:spPr/>
    </dgm:pt>
    <dgm:pt modelId="{EF9BA906-3CFA-4C7F-BE86-A5B33EEF2712}" type="pres">
      <dgm:prSet presAssocID="{32C0C844-EAFE-40A4-9B71-F6397B075A80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F35DC944-C247-4359-B1E4-D3C800B4B2DE}" type="pres">
      <dgm:prSet presAssocID="{32C0C844-EAFE-40A4-9B71-F6397B075A80}" presName="negativeSpace" presStyleCnt="0"/>
      <dgm:spPr/>
    </dgm:pt>
    <dgm:pt modelId="{CAC1F604-48EC-4F48-91AB-78A258EFDFD2}" type="pres">
      <dgm:prSet presAssocID="{32C0C844-EAFE-40A4-9B71-F6397B075A80}" presName="childText" presStyleLbl="conFgAcc1" presStyleIdx="0" presStyleCnt="3">
        <dgm:presLayoutVars>
          <dgm:bulletEnabled val="1"/>
        </dgm:presLayoutVars>
      </dgm:prSet>
      <dgm:spPr/>
    </dgm:pt>
    <dgm:pt modelId="{B35C03AB-B033-4E9B-80B9-CC262C810F9B}" type="pres">
      <dgm:prSet presAssocID="{9E87A039-E54E-4FB7-8C5D-0CD7BF33957F}" presName="spaceBetweenRectangles" presStyleCnt="0"/>
      <dgm:spPr/>
    </dgm:pt>
    <dgm:pt modelId="{6EA19E23-1D63-466C-AE3F-C1C9EDF77E62}" type="pres">
      <dgm:prSet presAssocID="{79FF61C3-1F88-4D0D-8546-26DCF0BB5907}" presName="parentLin" presStyleCnt="0"/>
      <dgm:spPr/>
    </dgm:pt>
    <dgm:pt modelId="{EF4A88A7-2F79-400C-89D3-21B05B73258A}" type="pres">
      <dgm:prSet presAssocID="{79FF61C3-1F88-4D0D-8546-26DCF0BB5907}" presName="parentLeftMargin" presStyleLbl="node1" presStyleIdx="0" presStyleCnt="3"/>
      <dgm:spPr/>
    </dgm:pt>
    <dgm:pt modelId="{EE13A4BE-278C-4F3C-85A9-483AA7B3F27B}" type="pres">
      <dgm:prSet presAssocID="{79FF61C3-1F88-4D0D-8546-26DCF0BB5907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695BC764-7E85-400D-87F1-4507316D552A}" type="pres">
      <dgm:prSet presAssocID="{79FF61C3-1F88-4D0D-8546-26DCF0BB5907}" presName="negativeSpace" presStyleCnt="0"/>
      <dgm:spPr/>
    </dgm:pt>
    <dgm:pt modelId="{48088E27-277D-4B9D-AF83-4D4B7996393F}" type="pres">
      <dgm:prSet presAssocID="{79FF61C3-1F88-4D0D-8546-26DCF0BB5907}" presName="childText" presStyleLbl="conFgAcc1" presStyleIdx="1" presStyleCnt="3">
        <dgm:presLayoutVars>
          <dgm:bulletEnabled val="1"/>
        </dgm:presLayoutVars>
      </dgm:prSet>
      <dgm:spPr>
        <a:ln>
          <a:solidFill>
            <a:schemeClr val="accent1"/>
          </a:solidFill>
        </a:ln>
      </dgm:spPr>
    </dgm:pt>
    <dgm:pt modelId="{C719DA37-CBB1-4FE5-937C-2C583B682A42}" type="pres">
      <dgm:prSet presAssocID="{B4D854C0-589E-470D-B232-59FC83BFB8D3}" presName="spaceBetweenRectangles" presStyleCnt="0"/>
      <dgm:spPr/>
    </dgm:pt>
    <dgm:pt modelId="{092C2ED7-620A-4125-B660-533638F85D7A}" type="pres">
      <dgm:prSet presAssocID="{65534E72-2147-46AB-9DA8-4DC725536B80}" presName="parentLin" presStyleCnt="0"/>
      <dgm:spPr/>
    </dgm:pt>
    <dgm:pt modelId="{1951B6A3-329E-4227-B63B-E56F2C6021D6}" type="pres">
      <dgm:prSet presAssocID="{65534E72-2147-46AB-9DA8-4DC725536B80}" presName="parentLeftMargin" presStyleLbl="node1" presStyleIdx="1" presStyleCnt="3"/>
      <dgm:spPr/>
    </dgm:pt>
    <dgm:pt modelId="{B70983B6-0FAF-427F-8CE8-DE33A3A12826}" type="pres">
      <dgm:prSet presAssocID="{65534E72-2147-46AB-9DA8-4DC725536B80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D4188B69-AF20-4ABF-9C50-B0616BAC10F3}" type="pres">
      <dgm:prSet presAssocID="{65534E72-2147-46AB-9DA8-4DC725536B80}" presName="negativeSpace" presStyleCnt="0"/>
      <dgm:spPr/>
    </dgm:pt>
    <dgm:pt modelId="{1DE4CFD2-AB77-4C8C-B7A6-27CA42140B1A}" type="pres">
      <dgm:prSet presAssocID="{65534E72-2147-46AB-9DA8-4DC725536B80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BE209907-12B5-4998-8010-1E0560C08AF1}" srcId="{65534E72-2147-46AB-9DA8-4DC725536B80}" destId="{0E93F95E-39FF-4B77-B50C-CF378BCA8A49}" srcOrd="0" destOrd="0" parTransId="{0ADD82F7-B535-49A6-9C71-B1317616E412}" sibTransId="{B90E96BA-4C67-4372-8471-1519359B58A2}"/>
    <dgm:cxn modelId="{D514DC1B-79CE-4D55-BCBD-B9B5FFF6066E}" type="presOf" srcId="{79FF61C3-1F88-4D0D-8546-26DCF0BB5907}" destId="{EF4A88A7-2F79-400C-89D3-21B05B73258A}" srcOrd="0" destOrd="0" presId="urn:microsoft.com/office/officeart/2005/8/layout/list1"/>
    <dgm:cxn modelId="{79795220-41E5-4757-ABEA-1E42EDB12E61}" type="presOf" srcId="{0E93F95E-39FF-4B77-B50C-CF378BCA8A49}" destId="{1DE4CFD2-AB77-4C8C-B7A6-27CA42140B1A}" srcOrd="0" destOrd="0" presId="urn:microsoft.com/office/officeart/2005/8/layout/list1"/>
    <dgm:cxn modelId="{A0BA7E27-14BF-46A8-B984-735AA3EDDCA0}" srcId="{AF0EDCE1-0510-4FE0-A218-7ABFA2AFBE14}" destId="{32C0C844-EAFE-40A4-9B71-F6397B075A80}" srcOrd="0" destOrd="0" parTransId="{5721A21B-5211-439F-847D-4CFC4842126A}" sibTransId="{9E87A039-E54E-4FB7-8C5D-0CD7BF33957F}"/>
    <dgm:cxn modelId="{916CDC44-7FE5-4823-B572-00395BAAF78F}" type="presOf" srcId="{AF0EDCE1-0510-4FE0-A218-7ABFA2AFBE14}" destId="{9F7D2D19-661C-4147-808D-EF5A895FABE2}" srcOrd="0" destOrd="0" presId="urn:microsoft.com/office/officeart/2005/8/layout/list1"/>
    <dgm:cxn modelId="{D9C78965-06F3-4853-93B0-F128AEA6FB66}" type="presOf" srcId="{3966AF2E-5C2A-45A1-A696-06E6071D3116}" destId="{CAC1F604-48EC-4F48-91AB-78A258EFDFD2}" srcOrd="0" destOrd="0" presId="urn:microsoft.com/office/officeart/2005/8/layout/list1"/>
    <dgm:cxn modelId="{053B1777-6E59-46D3-8E7F-CA1CAB4DF2E8}" type="presOf" srcId="{32C0C844-EAFE-40A4-9B71-F6397B075A80}" destId="{EF9BA906-3CFA-4C7F-BE86-A5B33EEF2712}" srcOrd="1" destOrd="0" presId="urn:microsoft.com/office/officeart/2005/8/layout/list1"/>
    <dgm:cxn modelId="{F1CE167E-731A-4218-883B-F4EC8B5E9653}" type="presOf" srcId="{32C0C844-EAFE-40A4-9B71-F6397B075A80}" destId="{EFACF301-0E7E-4423-8C7C-F576A0F5F2F4}" srcOrd="0" destOrd="0" presId="urn:microsoft.com/office/officeart/2005/8/layout/list1"/>
    <dgm:cxn modelId="{9B83797F-E4B0-42B1-A794-532183D871C1}" srcId="{32C0C844-EAFE-40A4-9B71-F6397B075A80}" destId="{3966AF2E-5C2A-45A1-A696-06E6071D3116}" srcOrd="0" destOrd="0" parTransId="{B68CF77B-B170-4E31-AA91-C67B1C762783}" sibTransId="{CFD5E8FC-58BC-4AFD-B068-6182BB4DECB2}"/>
    <dgm:cxn modelId="{8BCCD185-8B38-4CE3-9726-112453145591}" srcId="{AF0EDCE1-0510-4FE0-A218-7ABFA2AFBE14}" destId="{65534E72-2147-46AB-9DA8-4DC725536B80}" srcOrd="2" destOrd="0" parTransId="{8E91E80F-D8CE-42B1-8C44-4514FB2D386F}" sibTransId="{077656EF-B8A8-46E5-9C1E-DE14CC26A46B}"/>
    <dgm:cxn modelId="{186D8CB7-F67E-45BB-BFA4-87E59C064D34}" type="presOf" srcId="{65534E72-2147-46AB-9DA8-4DC725536B80}" destId="{B70983B6-0FAF-427F-8CE8-DE33A3A12826}" srcOrd="1" destOrd="0" presId="urn:microsoft.com/office/officeart/2005/8/layout/list1"/>
    <dgm:cxn modelId="{3DEC15D3-A0B6-4304-8F44-2EEBBF913CCD}" type="presOf" srcId="{79FF61C3-1F88-4D0D-8546-26DCF0BB5907}" destId="{EE13A4BE-278C-4F3C-85A9-483AA7B3F27B}" srcOrd="1" destOrd="0" presId="urn:microsoft.com/office/officeart/2005/8/layout/list1"/>
    <dgm:cxn modelId="{C1B433F4-7E2C-486B-8C3B-3F15323AF19C}" srcId="{AF0EDCE1-0510-4FE0-A218-7ABFA2AFBE14}" destId="{79FF61C3-1F88-4D0D-8546-26DCF0BB5907}" srcOrd="1" destOrd="0" parTransId="{D6EE708A-ED9C-4F7E-B10D-A7FC5BB16E45}" sibTransId="{B4D854C0-589E-470D-B232-59FC83BFB8D3}"/>
    <dgm:cxn modelId="{9A6A92FD-182A-4FF5-818B-3C609666F994}" type="presOf" srcId="{65534E72-2147-46AB-9DA8-4DC725536B80}" destId="{1951B6A3-329E-4227-B63B-E56F2C6021D6}" srcOrd="0" destOrd="0" presId="urn:microsoft.com/office/officeart/2005/8/layout/list1"/>
    <dgm:cxn modelId="{FF0608C6-7566-4D55-9DF1-0E3633CFCF6B}" type="presParOf" srcId="{9F7D2D19-661C-4147-808D-EF5A895FABE2}" destId="{D00D1621-D16D-4F4D-93D3-35D82702BD6C}" srcOrd="0" destOrd="0" presId="urn:microsoft.com/office/officeart/2005/8/layout/list1"/>
    <dgm:cxn modelId="{D4849363-350A-426F-98AB-104FC6AE09CB}" type="presParOf" srcId="{D00D1621-D16D-4F4D-93D3-35D82702BD6C}" destId="{EFACF301-0E7E-4423-8C7C-F576A0F5F2F4}" srcOrd="0" destOrd="0" presId="urn:microsoft.com/office/officeart/2005/8/layout/list1"/>
    <dgm:cxn modelId="{7093E34C-9A79-40FB-8B89-E2F1FFED443D}" type="presParOf" srcId="{D00D1621-D16D-4F4D-93D3-35D82702BD6C}" destId="{EF9BA906-3CFA-4C7F-BE86-A5B33EEF2712}" srcOrd="1" destOrd="0" presId="urn:microsoft.com/office/officeart/2005/8/layout/list1"/>
    <dgm:cxn modelId="{8C0F186A-7615-4098-A0D9-A1A108414185}" type="presParOf" srcId="{9F7D2D19-661C-4147-808D-EF5A895FABE2}" destId="{F35DC944-C247-4359-B1E4-D3C800B4B2DE}" srcOrd="1" destOrd="0" presId="urn:microsoft.com/office/officeart/2005/8/layout/list1"/>
    <dgm:cxn modelId="{5EFD5648-F66D-4435-8236-8DE209DDA71B}" type="presParOf" srcId="{9F7D2D19-661C-4147-808D-EF5A895FABE2}" destId="{CAC1F604-48EC-4F48-91AB-78A258EFDFD2}" srcOrd="2" destOrd="0" presId="urn:microsoft.com/office/officeart/2005/8/layout/list1"/>
    <dgm:cxn modelId="{1615C788-0C6B-4190-B881-A4EC9CC2AA14}" type="presParOf" srcId="{9F7D2D19-661C-4147-808D-EF5A895FABE2}" destId="{B35C03AB-B033-4E9B-80B9-CC262C810F9B}" srcOrd="3" destOrd="0" presId="urn:microsoft.com/office/officeart/2005/8/layout/list1"/>
    <dgm:cxn modelId="{A5C10720-1CAC-4BCD-802E-7CD6E119A792}" type="presParOf" srcId="{9F7D2D19-661C-4147-808D-EF5A895FABE2}" destId="{6EA19E23-1D63-466C-AE3F-C1C9EDF77E62}" srcOrd="4" destOrd="0" presId="urn:microsoft.com/office/officeart/2005/8/layout/list1"/>
    <dgm:cxn modelId="{DC3A6A79-D930-42A8-AD67-BD04DBC09051}" type="presParOf" srcId="{6EA19E23-1D63-466C-AE3F-C1C9EDF77E62}" destId="{EF4A88A7-2F79-400C-89D3-21B05B73258A}" srcOrd="0" destOrd="0" presId="urn:microsoft.com/office/officeart/2005/8/layout/list1"/>
    <dgm:cxn modelId="{2081B566-AC34-4DC5-BCD1-84A4F1D1EF53}" type="presParOf" srcId="{6EA19E23-1D63-466C-AE3F-C1C9EDF77E62}" destId="{EE13A4BE-278C-4F3C-85A9-483AA7B3F27B}" srcOrd="1" destOrd="0" presId="urn:microsoft.com/office/officeart/2005/8/layout/list1"/>
    <dgm:cxn modelId="{625F2645-7FC6-493C-B860-577A1DADED80}" type="presParOf" srcId="{9F7D2D19-661C-4147-808D-EF5A895FABE2}" destId="{695BC764-7E85-400D-87F1-4507316D552A}" srcOrd="5" destOrd="0" presId="urn:microsoft.com/office/officeart/2005/8/layout/list1"/>
    <dgm:cxn modelId="{5DE2D1EC-E271-45E8-8589-76B4685D11A7}" type="presParOf" srcId="{9F7D2D19-661C-4147-808D-EF5A895FABE2}" destId="{48088E27-277D-4B9D-AF83-4D4B7996393F}" srcOrd="6" destOrd="0" presId="urn:microsoft.com/office/officeart/2005/8/layout/list1"/>
    <dgm:cxn modelId="{4FF6D1B6-B492-43CE-B4E3-93E0EC947FA5}" type="presParOf" srcId="{9F7D2D19-661C-4147-808D-EF5A895FABE2}" destId="{C719DA37-CBB1-4FE5-937C-2C583B682A42}" srcOrd="7" destOrd="0" presId="urn:microsoft.com/office/officeart/2005/8/layout/list1"/>
    <dgm:cxn modelId="{D88558E9-7D83-4D64-AB53-F724DFF64B02}" type="presParOf" srcId="{9F7D2D19-661C-4147-808D-EF5A895FABE2}" destId="{092C2ED7-620A-4125-B660-533638F85D7A}" srcOrd="8" destOrd="0" presId="urn:microsoft.com/office/officeart/2005/8/layout/list1"/>
    <dgm:cxn modelId="{03EFCBF9-85AB-41F5-ACBE-E485B913014F}" type="presParOf" srcId="{092C2ED7-620A-4125-B660-533638F85D7A}" destId="{1951B6A3-329E-4227-B63B-E56F2C6021D6}" srcOrd="0" destOrd="0" presId="urn:microsoft.com/office/officeart/2005/8/layout/list1"/>
    <dgm:cxn modelId="{B6B57939-610C-4C6C-A9B8-6394629AE24B}" type="presParOf" srcId="{092C2ED7-620A-4125-B660-533638F85D7A}" destId="{B70983B6-0FAF-427F-8CE8-DE33A3A12826}" srcOrd="1" destOrd="0" presId="urn:microsoft.com/office/officeart/2005/8/layout/list1"/>
    <dgm:cxn modelId="{09E63549-DE75-41FF-8567-BFC5FFA1791C}" type="presParOf" srcId="{9F7D2D19-661C-4147-808D-EF5A895FABE2}" destId="{D4188B69-AF20-4ABF-9C50-B0616BAC10F3}" srcOrd="9" destOrd="0" presId="urn:microsoft.com/office/officeart/2005/8/layout/list1"/>
    <dgm:cxn modelId="{F823E835-BE47-4A1F-9D10-0E2315139BE9}" type="presParOf" srcId="{9F7D2D19-661C-4147-808D-EF5A895FABE2}" destId="{1DE4CFD2-AB77-4C8C-B7A6-27CA42140B1A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1135584-6323-4F42-8486-51CCF2B08BD3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212E119-238E-4262-A374-0998931B9DF7}">
      <dgm:prSet/>
      <dgm:spPr>
        <a:solidFill>
          <a:schemeClr val="tx2"/>
        </a:solidFill>
      </dgm:spPr>
      <dgm:t>
        <a:bodyPr/>
        <a:lstStyle/>
        <a:p>
          <a:r>
            <a:rPr lang="en-US" b="1"/>
            <a:t>BCP Status </a:t>
          </a:r>
          <a:r>
            <a:rPr lang="en-US" i="1"/>
            <a:t>RETIRED</a:t>
          </a:r>
          <a:endParaRPr lang="en-US"/>
        </a:p>
      </dgm:t>
    </dgm:pt>
    <dgm:pt modelId="{0D0294BD-A1A5-4928-9B03-00EAFEBCA82D}" type="parTrans" cxnId="{A1E58017-FC20-456B-9AB1-B6A881FB5FBE}">
      <dgm:prSet/>
      <dgm:spPr/>
      <dgm:t>
        <a:bodyPr/>
        <a:lstStyle/>
        <a:p>
          <a:endParaRPr lang="en-US"/>
        </a:p>
      </dgm:t>
    </dgm:pt>
    <dgm:pt modelId="{11C53B6B-BEE3-48D8-94D8-79D1E862A95C}" type="sibTrans" cxnId="{A1E58017-FC20-456B-9AB1-B6A881FB5FBE}">
      <dgm:prSet/>
      <dgm:spPr/>
      <dgm:t>
        <a:bodyPr/>
        <a:lstStyle/>
        <a:p>
          <a:endParaRPr lang="en-US"/>
        </a:p>
      </dgm:t>
    </dgm:pt>
    <dgm:pt modelId="{04734372-1168-49EF-8411-706BC1A6879F}">
      <dgm:prSet/>
      <dgm:spPr>
        <a:solidFill>
          <a:schemeClr val="tx2"/>
        </a:solidFill>
      </dgm:spPr>
      <dgm:t>
        <a:bodyPr/>
        <a:lstStyle/>
        <a:p>
          <a:r>
            <a:rPr lang="en-US" b="1"/>
            <a:t>Well-being </a:t>
          </a:r>
          <a:r>
            <a:rPr lang="en-US" i="1"/>
            <a:t>RETIRED</a:t>
          </a:r>
          <a:endParaRPr lang="en-US"/>
        </a:p>
      </dgm:t>
    </dgm:pt>
    <dgm:pt modelId="{B023656E-5AF0-4B70-B189-BC6B6EDC6A07}" type="parTrans" cxnId="{9C22AAC6-657A-4245-8044-BED7B1E61A13}">
      <dgm:prSet/>
      <dgm:spPr/>
      <dgm:t>
        <a:bodyPr/>
        <a:lstStyle/>
        <a:p>
          <a:endParaRPr lang="en-US"/>
        </a:p>
      </dgm:t>
    </dgm:pt>
    <dgm:pt modelId="{A4FC10A7-F7CA-40BB-BFC8-672E3B7C89E1}" type="sibTrans" cxnId="{9C22AAC6-657A-4245-8044-BED7B1E61A13}">
      <dgm:prSet/>
      <dgm:spPr/>
      <dgm:t>
        <a:bodyPr/>
        <a:lstStyle/>
        <a:p>
          <a:endParaRPr lang="en-US"/>
        </a:p>
      </dgm:t>
    </dgm:pt>
    <dgm:pt modelId="{E055AFD9-08F7-4A03-9170-97F65D35867E}">
      <dgm:prSet/>
      <dgm:spPr>
        <a:solidFill>
          <a:schemeClr val="tx2"/>
        </a:solidFill>
      </dgm:spPr>
      <dgm:t>
        <a:bodyPr/>
        <a:lstStyle/>
        <a:p>
          <a:r>
            <a:rPr lang="en-US" b="1"/>
            <a:t>Destination </a:t>
          </a:r>
          <a:r>
            <a:rPr lang="en-US"/>
            <a:t>updated</a:t>
          </a:r>
        </a:p>
      </dgm:t>
    </dgm:pt>
    <dgm:pt modelId="{F31881BC-7FD5-4072-BC11-575B4A6A161F}" type="parTrans" cxnId="{281C53ED-D137-4D82-A06D-DA6A761CA1F3}">
      <dgm:prSet/>
      <dgm:spPr/>
      <dgm:t>
        <a:bodyPr/>
        <a:lstStyle/>
        <a:p>
          <a:endParaRPr lang="en-US"/>
        </a:p>
      </dgm:t>
    </dgm:pt>
    <dgm:pt modelId="{D6041981-522B-4C0A-9BFE-F8E69376D1A6}" type="sibTrans" cxnId="{281C53ED-D137-4D82-A06D-DA6A761CA1F3}">
      <dgm:prSet/>
      <dgm:spPr/>
      <dgm:t>
        <a:bodyPr/>
        <a:lstStyle/>
        <a:p>
          <a:endParaRPr lang="en-US"/>
        </a:p>
      </dgm:t>
    </dgm:pt>
    <dgm:pt modelId="{342A609C-3FB1-4D9B-BD3C-250672236BBC}">
      <dgm:prSet/>
      <dgm:spPr>
        <a:ln>
          <a:solidFill>
            <a:schemeClr val="accent1"/>
          </a:solidFill>
        </a:ln>
      </dgm:spPr>
      <dgm:t>
        <a:bodyPr/>
        <a:lstStyle/>
        <a:p>
          <a:r>
            <a:rPr lang="en-US" b="0" i="0"/>
            <a:t>Options are updated the same as Prior Living Situation &amp; Current Living Situation</a:t>
          </a:r>
          <a:endParaRPr lang="en-US"/>
        </a:p>
      </dgm:t>
    </dgm:pt>
    <dgm:pt modelId="{DDC24A3C-D5A2-4EEC-8BCF-62FDF789DC3A}" type="parTrans" cxnId="{BF2829D6-983D-4130-8552-4EDE7E7797EA}">
      <dgm:prSet/>
      <dgm:spPr/>
      <dgm:t>
        <a:bodyPr/>
        <a:lstStyle/>
        <a:p>
          <a:endParaRPr lang="en-US"/>
        </a:p>
      </dgm:t>
    </dgm:pt>
    <dgm:pt modelId="{5E3EF1B2-237E-4752-B638-3216610BC8B8}" type="sibTrans" cxnId="{BF2829D6-983D-4130-8552-4EDE7E7797EA}">
      <dgm:prSet/>
      <dgm:spPr/>
      <dgm:t>
        <a:bodyPr/>
        <a:lstStyle/>
        <a:p>
          <a:endParaRPr lang="en-US"/>
        </a:p>
      </dgm:t>
    </dgm:pt>
    <dgm:pt modelId="{A16ED7F2-25DA-4F6E-8A68-33C13844E8CC}" type="pres">
      <dgm:prSet presAssocID="{61135584-6323-4F42-8486-51CCF2B08BD3}" presName="linear" presStyleCnt="0">
        <dgm:presLayoutVars>
          <dgm:dir/>
          <dgm:animLvl val="lvl"/>
          <dgm:resizeHandles val="exact"/>
        </dgm:presLayoutVars>
      </dgm:prSet>
      <dgm:spPr/>
    </dgm:pt>
    <dgm:pt modelId="{5C57E97E-4E87-44A4-9EC8-7E5DCADB2AA3}" type="pres">
      <dgm:prSet presAssocID="{B212E119-238E-4262-A374-0998931B9DF7}" presName="parentLin" presStyleCnt="0"/>
      <dgm:spPr/>
    </dgm:pt>
    <dgm:pt modelId="{D1471C7D-4DE1-40AF-809E-1BFD4515F1DF}" type="pres">
      <dgm:prSet presAssocID="{B212E119-238E-4262-A374-0998931B9DF7}" presName="parentLeftMargin" presStyleLbl="node1" presStyleIdx="0" presStyleCnt="3"/>
      <dgm:spPr/>
    </dgm:pt>
    <dgm:pt modelId="{A7909A4A-D126-4AE3-80CF-5FE54EDB33CE}" type="pres">
      <dgm:prSet presAssocID="{B212E119-238E-4262-A374-0998931B9DF7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9BFA218D-6F31-49CE-B719-0BEEA05861E8}" type="pres">
      <dgm:prSet presAssocID="{B212E119-238E-4262-A374-0998931B9DF7}" presName="negativeSpace" presStyleCnt="0"/>
      <dgm:spPr/>
    </dgm:pt>
    <dgm:pt modelId="{72CBA809-B1B9-40EB-B1E5-A71F8DCAD5C6}" type="pres">
      <dgm:prSet presAssocID="{B212E119-238E-4262-A374-0998931B9DF7}" presName="childText" presStyleLbl="conFgAcc1" presStyleIdx="0" presStyleCnt="3">
        <dgm:presLayoutVars>
          <dgm:bulletEnabled val="1"/>
        </dgm:presLayoutVars>
      </dgm:prSet>
      <dgm:spPr>
        <a:ln>
          <a:solidFill>
            <a:schemeClr val="accent1"/>
          </a:solidFill>
        </a:ln>
      </dgm:spPr>
    </dgm:pt>
    <dgm:pt modelId="{3ABE7A66-39E7-4A90-B291-2885380B5533}" type="pres">
      <dgm:prSet presAssocID="{11C53B6B-BEE3-48D8-94D8-79D1E862A95C}" presName="spaceBetweenRectangles" presStyleCnt="0"/>
      <dgm:spPr/>
    </dgm:pt>
    <dgm:pt modelId="{14BD6ABA-30AF-454D-89D1-3708DCF4433D}" type="pres">
      <dgm:prSet presAssocID="{04734372-1168-49EF-8411-706BC1A6879F}" presName="parentLin" presStyleCnt="0"/>
      <dgm:spPr/>
    </dgm:pt>
    <dgm:pt modelId="{7D8A76BE-1C17-46C0-AE24-20D0BF560226}" type="pres">
      <dgm:prSet presAssocID="{04734372-1168-49EF-8411-706BC1A6879F}" presName="parentLeftMargin" presStyleLbl="node1" presStyleIdx="0" presStyleCnt="3"/>
      <dgm:spPr/>
    </dgm:pt>
    <dgm:pt modelId="{7844A3B0-EC51-4CA8-BEA7-B94D670942CE}" type="pres">
      <dgm:prSet presAssocID="{04734372-1168-49EF-8411-706BC1A6879F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F08ABDD7-11EE-44BC-B82B-AFB35967927C}" type="pres">
      <dgm:prSet presAssocID="{04734372-1168-49EF-8411-706BC1A6879F}" presName="negativeSpace" presStyleCnt="0"/>
      <dgm:spPr/>
    </dgm:pt>
    <dgm:pt modelId="{06544FBB-6277-4B49-A1EA-072780F64D33}" type="pres">
      <dgm:prSet presAssocID="{04734372-1168-49EF-8411-706BC1A6879F}" presName="childText" presStyleLbl="conFgAcc1" presStyleIdx="1" presStyleCnt="3">
        <dgm:presLayoutVars>
          <dgm:bulletEnabled val="1"/>
        </dgm:presLayoutVars>
      </dgm:prSet>
      <dgm:spPr>
        <a:ln>
          <a:solidFill>
            <a:schemeClr val="accent1"/>
          </a:solidFill>
        </a:ln>
      </dgm:spPr>
    </dgm:pt>
    <dgm:pt modelId="{6B6CDD3A-1E23-4356-ABB1-9BBB5BCCBF21}" type="pres">
      <dgm:prSet presAssocID="{A4FC10A7-F7CA-40BB-BFC8-672E3B7C89E1}" presName="spaceBetweenRectangles" presStyleCnt="0"/>
      <dgm:spPr/>
    </dgm:pt>
    <dgm:pt modelId="{D20E98CC-D699-47CC-AF83-3B957A5F19DF}" type="pres">
      <dgm:prSet presAssocID="{E055AFD9-08F7-4A03-9170-97F65D35867E}" presName="parentLin" presStyleCnt="0"/>
      <dgm:spPr/>
    </dgm:pt>
    <dgm:pt modelId="{73762D79-0B74-422C-BF43-B184F276674D}" type="pres">
      <dgm:prSet presAssocID="{E055AFD9-08F7-4A03-9170-97F65D35867E}" presName="parentLeftMargin" presStyleLbl="node1" presStyleIdx="1" presStyleCnt="3"/>
      <dgm:spPr/>
    </dgm:pt>
    <dgm:pt modelId="{2EA572B0-419F-4EE2-80D8-B874E0B3AC79}" type="pres">
      <dgm:prSet presAssocID="{E055AFD9-08F7-4A03-9170-97F65D35867E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1428467B-B380-4BC2-B924-977D7804B71E}" type="pres">
      <dgm:prSet presAssocID="{E055AFD9-08F7-4A03-9170-97F65D35867E}" presName="negativeSpace" presStyleCnt="0"/>
      <dgm:spPr/>
    </dgm:pt>
    <dgm:pt modelId="{42CE25B6-715C-4EA9-A9E6-0BDDAC32F535}" type="pres">
      <dgm:prSet presAssocID="{E055AFD9-08F7-4A03-9170-97F65D35867E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1A2FBD0A-3D9E-46A2-A64F-52EB06560FF2}" type="presOf" srcId="{61135584-6323-4F42-8486-51CCF2B08BD3}" destId="{A16ED7F2-25DA-4F6E-8A68-33C13844E8CC}" srcOrd="0" destOrd="0" presId="urn:microsoft.com/office/officeart/2005/8/layout/list1"/>
    <dgm:cxn modelId="{15310916-CBAC-48D6-9D4E-75B733C61EFA}" type="presOf" srcId="{342A609C-3FB1-4D9B-BD3C-250672236BBC}" destId="{42CE25B6-715C-4EA9-A9E6-0BDDAC32F535}" srcOrd="0" destOrd="0" presId="urn:microsoft.com/office/officeart/2005/8/layout/list1"/>
    <dgm:cxn modelId="{A1E58017-FC20-456B-9AB1-B6A881FB5FBE}" srcId="{61135584-6323-4F42-8486-51CCF2B08BD3}" destId="{B212E119-238E-4262-A374-0998931B9DF7}" srcOrd="0" destOrd="0" parTransId="{0D0294BD-A1A5-4928-9B03-00EAFEBCA82D}" sibTransId="{11C53B6B-BEE3-48D8-94D8-79D1E862A95C}"/>
    <dgm:cxn modelId="{E6ECD726-9929-40D8-9AD5-FDBAD3A040E9}" type="presOf" srcId="{04734372-1168-49EF-8411-706BC1A6879F}" destId="{7844A3B0-EC51-4CA8-BEA7-B94D670942CE}" srcOrd="1" destOrd="0" presId="urn:microsoft.com/office/officeart/2005/8/layout/list1"/>
    <dgm:cxn modelId="{08DABB42-1A55-4D99-AAAC-71F8207C585B}" type="presOf" srcId="{B212E119-238E-4262-A374-0998931B9DF7}" destId="{D1471C7D-4DE1-40AF-809E-1BFD4515F1DF}" srcOrd="0" destOrd="0" presId="urn:microsoft.com/office/officeart/2005/8/layout/list1"/>
    <dgm:cxn modelId="{9C22AAC6-657A-4245-8044-BED7B1E61A13}" srcId="{61135584-6323-4F42-8486-51CCF2B08BD3}" destId="{04734372-1168-49EF-8411-706BC1A6879F}" srcOrd="1" destOrd="0" parTransId="{B023656E-5AF0-4B70-B189-BC6B6EDC6A07}" sibTransId="{A4FC10A7-F7CA-40BB-BFC8-672E3B7C89E1}"/>
    <dgm:cxn modelId="{E8587ED4-3917-4A48-8D55-82287707E646}" type="presOf" srcId="{B212E119-238E-4262-A374-0998931B9DF7}" destId="{A7909A4A-D126-4AE3-80CF-5FE54EDB33CE}" srcOrd="1" destOrd="0" presId="urn:microsoft.com/office/officeart/2005/8/layout/list1"/>
    <dgm:cxn modelId="{6F06F3D5-CDA9-49B9-8D44-2A9DAA6A02E5}" type="presOf" srcId="{E055AFD9-08F7-4A03-9170-97F65D35867E}" destId="{2EA572B0-419F-4EE2-80D8-B874E0B3AC79}" srcOrd="1" destOrd="0" presId="urn:microsoft.com/office/officeart/2005/8/layout/list1"/>
    <dgm:cxn modelId="{BF2829D6-983D-4130-8552-4EDE7E7797EA}" srcId="{E055AFD9-08F7-4A03-9170-97F65D35867E}" destId="{342A609C-3FB1-4D9B-BD3C-250672236BBC}" srcOrd="0" destOrd="0" parTransId="{DDC24A3C-D5A2-4EEC-8BCF-62FDF789DC3A}" sibTransId="{5E3EF1B2-237E-4752-B638-3216610BC8B8}"/>
    <dgm:cxn modelId="{BA4D87E1-95C9-421A-B18B-BDBFE4B297BE}" type="presOf" srcId="{04734372-1168-49EF-8411-706BC1A6879F}" destId="{7D8A76BE-1C17-46C0-AE24-20D0BF560226}" srcOrd="0" destOrd="0" presId="urn:microsoft.com/office/officeart/2005/8/layout/list1"/>
    <dgm:cxn modelId="{281C53ED-D137-4D82-A06D-DA6A761CA1F3}" srcId="{61135584-6323-4F42-8486-51CCF2B08BD3}" destId="{E055AFD9-08F7-4A03-9170-97F65D35867E}" srcOrd="2" destOrd="0" parTransId="{F31881BC-7FD5-4072-BC11-575B4A6A161F}" sibTransId="{D6041981-522B-4C0A-9BFE-F8E69376D1A6}"/>
    <dgm:cxn modelId="{71FB6AF6-4C2D-4DA1-9C53-10313A26D075}" type="presOf" srcId="{E055AFD9-08F7-4A03-9170-97F65D35867E}" destId="{73762D79-0B74-422C-BF43-B184F276674D}" srcOrd="0" destOrd="0" presId="urn:microsoft.com/office/officeart/2005/8/layout/list1"/>
    <dgm:cxn modelId="{C9F618A3-2B1D-4A4A-993C-2BB49CA45581}" type="presParOf" srcId="{A16ED7F2-25DA-4F6E-8A68-33C13844E8CC}" destId="{5C57E97E-4E87-44A4-9EC8-7E5DCADB2AA3}" srcOrd="0" destOrd="0" presId="urn:microsoft.com/office/officeart/2005/8/layout/list1"/>
    <dgm:cxn modelId="{B90D19D5-33C2-4DF2-8B6B-E51FAD53236B}" type="presParOf" srcId="{5C57E97E-4E87-44A4-9EC8-7E5DCADB2AA3}" destId="{D1471C7D-4DE1-40AF-809E-1BFD4515F1DF}" srcOrd="0" destOrd="0" presId="urn:microsoft.com/office/officeart/2005/8/layout/list1"/>
    <dgm:cxn modelId="{6E7B3F25-C89E-42AA-89B0-A88B7573D863}" type="presParOf" srcId="{5C57E97E-4E87-44A4-9EC8-7E5DCADB2AA3}" destId="{A7909A4A-D126-4AE3-80CF-5FE54EDB33CE}" srcOrd="1" destOrd="0" presId="urn:microsoft.com/office/officeart/2005/8/layout/list1"/>
    <dgm:cxn modelId="{6687C999-B3A7-45DF-BF9D-053D5896955E}" type="presParOf" srcId="{A16ED7F2-25DA-4F6E-8A68-33C13844E8CC}" destId="{9BFA218D-6F31-49CE-B719-0BEEA05861E8}" srcOrd="1" destOrd="0" presId="urn:microsoft.com/office/officeart/2005/8/layout/list1"/>
    <dgm:cxn modelId="{7874A076-0616-4158-B3C6-FBAB35FBB76E}" type="presParOf" srcId="{A16ED7F2-25DA-4F6E-8A68-33C13844E8CC}" destId="{72CBA809-B1B9-40EB-B1E5-A71F8DCAD5C6}" srcOrd="2" destOrd="0" presId="urn:microsoft.com/office/officeart/2005/8/layout/list1"/>
    <dgm:cxn modelId="{E831413E-7950-4E1F-B6E4-113907D6090B}" type="presParOf" srcId="{A16ED7F2-25DA-4F6E-8A68-33C13844E8CC}" destId="{3ABE7A66-39E7-4A90-B291-2885380B5533}" srcOrd="3" destOrd="0" presId="urn:microsoft.com/office/officeart/2005/8/layout/list1"/>
    <dgm:cxn modelId="{542A86C6-A9CC-4EB3-8139-3088CF9D7BAB}" type="presParOf" srcId="{A16ED7F2-25DA-4F6E-8A68-33C13844E8CC}" destId="{14BD6ABA-30AF-454D-89D1-3708DCF4433D}" srcOrd="4" destOrd="0" presId="urn:microsoft.com/office/officeart/2005/8/layout/list1"/>
    <dgm:cxn modelId="{664506D1-F331-4955-BCED-FCE2F72F030F}" type="presParOf" srcId="{14BD6ABA-30AF-454D-89D1-3708DCF4433D}" destId="{7D8A76BE-1C17-46C0-AE24-20D0BF560226}" srcOrd="0" destOrd="0" presId="urn:microsoft.com/office/officeart/2005/8/layout/list1"/>
    <dgm:cxn modelId="{BBDB4C93-5694-4F01-A65D-BBAAADCE0608}" type="presParOf" srcId="{14BD6ABA-30AF-454D-89D1-3708DCF4433D}" destId="{7844A3B0-EC51-4CA8-BEA7-B94D670942CE}" srcOrd="1" destOrd="0" presId="urn:microsoft.com/office/officeart/2005/8/layout/list1"/>
    <dgm:cxn modelId="{0128C69F-B0A5-47C0-9D7F-33A0F8D9F7D7}" type="presParOf" srcId="{A16ED7F2-25DA-4F6E-8A68-33C13844E8CC}" destId="{F08ABDD7-11EE-44BC-B82B-AFB35967927C}" srcOrd="5" destOrd="0" presId="urn:microsoft.com/office/officeart/2005/8/layout/list1"/>
    <dgm:cxn modelId="{BF50975A-3587-4882-8B16-F0A2A6C102FA}" type="presParOf" srcId="{A16ED7F2-25DA-4F6E-8A68-33C13844E8CC}" destId="{06544FBB-6277-4B49-A1EA-072780F64D33}" srcOrd="6" destOrd="0" presId="urn:microsoft.com/office/officeart/2005/8/layout/list1"/>
    <dgm:cxn modelId="{FD66FE06-B321-45B5-B53B-277A54B65B18}" type="presParOf" srcId="{A16ED7F2-25DA-4F6E-8A68-33C13844E8CC}" destId="{6B6CDD3A-1E23-4356-ABB1-9BBB5BCCBF21}" srcOrd="7" destOrd="0" presId="urn:microsoft.com/office/officeart/2005/8/layout/list1"/>
    <dgm:cxn modelId="{0D6DA205-4037-4551-B916-0CBCF5F5B2F3}" type="presParOf" srcId="{A16ED7F2-25DA-4F6E-8A68-33C13844E8CC}" destId="{D20E98CC-D699-47CC-AF83-3B957A5F19DF}" srcOrd="8" destOrd="0" presId="urn:microsoft.com/office/officeart/2005/8/layout/list1"/>
    <dgm:cxn modelId="{6F9F6C48-1E2D-4B77-AB70-1938B32E0121}" type="presParOf" srcId="{D20E98CC-D699-47CC-AF83-3B957A5F19DF}" destId="{73762D79-0B74-422C-BF43-B184F276674D}" srcOrd="0" destOrd="0" presId="urn:microsoft.com/office/officeart/2005/8/layout/list1"/>
    <dgm:cxn modelId="{EAD29299-D663-4B8A-9AD8-0BB0031244B9}" type="presParOf" srcId="{D20E98CC-D699-47CC-AF83-3B957A5F19DF}" destId="{2EA572B0-419F-4EE2-80D8-B874E0B3AC79}" srcOrd="1" destOrd="0" presId="urn:microsoft.com/office/officeart/2005/8/layout/list1"/>
    <dgm:cxn modelId="{D4A6CF45-3DC6-4542-A357-2BF703614078}" type="presParOf" srcId="{A16ED7F2-25DA-4F6E-8A68-33C13844E8CC}" destId="{1428467B-B380-4BC2-B924-977D7804B71E}" srcOrd="9" destOrd="0" presId="urn:microsoft.com/office/officeart/2005/8/layout/list1"/>
    <dgm:cxn modelId="{32E11222-8CD4-40BB-833D-A6D6DA049EB8}" type="presParOf" srcId="{A16ED7F2-25DA-4F6E-8A68-33C13844E8CC}" destId="{42CE25B6-715C-4EA9-A9E6-0BDDAC32F535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F087C9-A61B-40E4-BE7F-BA7CA0980CC6}">
      <dsp:nvSpPr>
        <dsp:cNvPr id="0" name=""/>
        <dsp:cNvSpPr/>
      </dsp:nvSpPr>
      <dsp:spPr>
        <a:xfrm>
          <a:off x="0" y="49579"/>
          <a:ext cx="6391275" cy="1062871"/>
        </a:xfrm>
        <a:prstGeom prst="roundRect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/>
            <a:t>This workgroup will be recorded and made available on OHS’s website by early next week. </a:t>
          </a:r>
          <a:endParaRPr lang="en-US" sz="1900" kern="1200"/>
        </a:p>
      </dsp:txBody>
      <dsp:txXfrm>
        <a:off x="51885" y="101464"/>
        <a:ext cx="6287505" cy="959101"/>
      </dsp:txXfrm>
    </dsp:sp>
    <dsp:sp modelId="{637A9C2E-2D65-4FDA-949D-21D9191BB7F3}">
      <dsp:nvSpPr>
        <dsp:cNvPr id="0" name=""/>
        <dsp:cNvSpPr/>
      </dsp:nvSpPr>
      <dsp:spPr>
        <a:xfrm>
          <a:off x="0" y="1167171"/>
          <a:ext cx="6391275" cy="1062871"/>
        </a:xfrm>
        <a:prstGeom prst="roundRect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/>
            <a:t>Please stay muted.</a:t>
          </a:r>
          <a:endParaRPr lang="en-US" sz="1900" kern="1200"/>
        </a:p>
      </dsp:txBody>
      <dsp:txXfrm>
        <a:off x="51885" y="1219056"/>
        <a:ext cx="6287505" cy="959101"/>
      </dsp:txXfrm>
    </dsp:sp>
    <dsp:sp modelId="{DFBC61E7-46B8-4993-954C-F857CA5978C3}">
      <dsp:nvSpPr>
        <dsp:cNvPr id="0" name=""/>
        <dsp:cNvSpPr/>
      </dsp:nvSpPr>
      <dsp:spPr>
        <a:xfrm>
          <a:off x="0" y="2284763"/>
          <a:ext cx="6391275" cy="1062871"/>
        </a:xfrm>
        <a:prstGeom prst="roundRect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/>
            <a:t>If you have a question:</a:t>
          </a:r>
          <a:endParaRPr lang="en-US" sz="1900" kern="1200"/>
        </a:p>
      </dsp:txBody>
      <dsp:txXfrm>
        <a:off x="51885" y="2336648"/>
        <a:ext cx="6287505" cy="959101"/>
      </dsp:txXfrm>
    </dsp:sp>
    <dsp:sp modelId="{61D45B2F-8E4A-41A5-A612-57562C5D1513}">
      <dsp:nvSpPr>
        <dsp:cNvPr id="0" name=""/>
        <dsp:cNvSpPr/>
      </dsp:nvSpPr>
      <dsp:spPr>
        <a:xfrm>
          <a:off x="0" y="3347635"/>
          <a:ext cx="6391275" cy="786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2923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b="0" i="0" kern="1200"/>
            <a:t>“Raise your hand” function</a:t>
          </a:r>
          <a:endParaRPr lang="en-US" sz="1500" kern="120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b="0" i="0" kern="1200"/>
            <a:t>Put it in the chat</a:t>
          </a:r>
          <a:endParaRPr lang="en-US" sz="1500" kern="120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b="0" i="0" kern="1200"/>
            <a:t>Come off mute and ask directly</a:t>
          </a:r>
          <a:endParaRPr lang="en-US" sz="1500" kern="1200"/>
        </a:p>
      </dsp:txBody>
      <dsp:txXfrm>
        <a:off x="0" y="3347635"/>
        <a:ext cx="6391275" cy="786599"/>
      </dsp:txXfrm>
    </dsp:sp>
    <dsp:sp modelId="{AF95C429-C5CE-459E-8D7F-5A146E57BB4C}">
      <dsp:nvSpPr>
        <dsp:cNvPr id="0" name=""/>
        <dsp:cNvSpPr/>
      </dsp:nvSpPr>
      <dsp:spPr>
        <a:xfrm>
          <a:off x="0" y="4134235"/>
          <a:ext cx="6391275" cy="1062871"/>
        </a:xfrm>
        <a:prstGeom prst="roundRect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 dirty="0"/>
            <a:t>Information shared in this workgroup should be disseminated to all HMIS end users regardless of their attendance today.</a:t>
          </a:r>
          <a:endParaRPr lang="en-US" sz="1900" kern="1200" dirty="0"/>
        </a:p>
      </dsp:txBody>
      <dsp:txXfrm>
        <a:off x="51885" y="4186120"/>
        <a:ext cx="6287505" cy="95910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075142-9A78-400A-AA47-757016432126}">
      <dsp:nvSpPr>
        <dsp:cNvPr id="0" name=""/>
        <dsp:cNvSpPr/>
      </dsp:nvSpPr>
      <dsp:spPr>
        <a:xfrm>
          <a:off x="0" y="439538"/>
          <a:ext cx="6391275" cy="623610"/>
        </a:xfrm>
        <a:prstGeom prst="roundRect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0" i="0" kern="1200" dirty="0"/>
            <a:t>2024 Data Standards Release Timeline</a:t>
          </a:r>
          <a:endParaRPr lang="en-US" sz="2600" kern="1200" dirty="0"/>
        </a:p>
      </dsp:txBody>
      <dsp:txXfrm>
        <a:off x="30442" y="469980"/>
        <a:ext cx="6330391" cy="562726"/>
      </dsp:txXfrm>
    </dsp:sp>
    <dsp:sp modelId="{8DE867DE-B261-4753-AD30-A532027A5170}">
      <dsp:nvSpPr>
        <dsp:cNvPr id="0" name=""/>
        <dsp:cNvSpPr/>
      </dsp:nvSpPr>
      <dsp:spPr>
        <a:xfrm>
          <a:off x="0" y="1138028"/>
          <a:ext cx="6391275" cy="623610"/>
        </a:xfrm>
        <a:prstGeom prst="roundRect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0" i="0" kern="1200"/>
            <a:t>Screen Updates</a:t>
          </a:r>
          <a:endParaRPr lang="en-US" sz="2600" kern="1200"/>
        </a:p>
      </dsp:txBody>
      <dsp:txXfrm>
        <a:off x="30442" y="1168470"/>
        <a:ext cx="6330391" cy="562726"/>
      </dsp:txXfrm>
    </dsp:sp>
    <dsp:sp modelId="{0BF63CB2-4F48-406C-99E5-F8CBBC7E5684}">
      <dsp:nvSpPr>
        <dsp:cNvPr id="0" name=""/>
        <dsp:cNvSpPr/>
      </dsp:nvSpPr>
      <dsp:spPr>
        <a:xfrm>
          <a:off x="0" y="1761638"/>
          <a:ext cx="6391275" cy="24218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2923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b="0" i="0" kern="1200" dirty="0"/>
            <a:t>Updates impacting multiple screens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b="0" i="0" kern="1200" dirty="0"/>
            <a:t>Program Setup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b="0" i="0" kern="1200" dirty="0"/>
            <a:t>Profile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b="0" i="0" kern="1200" dirty="0"/>
            <a:t>Enrollment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b="0" i="0" kern="1200"/>
            <a:t>Status and Current Living Situation</a:t>
          </a:r>
          <a:endParaRPr lang="en-US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b="0" i="0" kern="1200"/>
            <a:t>Services &amp; Events</a:t>
          </a:r>
          <a:endParaRPr lang="en-US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b="0" i="0" kern="1200"/>
            <a:t>Exit</a:t>
          </a:r>
          <a:endParaRPr lang="en-US" sz="2000" kern="1200"/>
        </a:p>
      </dsp:txBody>
      <dsp:txXfrm>
        <a:off x="0" y="1761638"/>
        <a:ext cx="6391275" cy="2421899"/>
      </dsp:txXfrm>
    </dsp:sp>
    <dsp:sp modelId="{3555E806-CD7C-41A5-8AC3-633852A97B1C}">
      <dsp:nvSpPr>
        <dsp:cNvPr id="0" name=""/>
        <dsp:cNvSpPr/>
      </dsp:nvSpPr>
      <dsp:spPr>
        <a:xfrm>
          <a:off x="0" y="4183538"/>
          <a:ext cx="6391275" cy="623610"/>
        </a:xfrm>
        <a:prstGeom prst="roundRect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0" i="0" kern="1200"/>
            <a:t>Live Q&amp;A</a:t>
          </a:r>
          <a:endParaRPr lang="en-US" sz="2600" kern="1200"/>
        </a:p>
      </dsp:txBody>
      <dsp:txXfrm>
        <a:off x="30442" y="4213980"/>
        <a:ext cx="6330391" cy="56272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C1F604-48EC-4F48-91AB-78A258EFDFD2}">
      <dsp:nvSpPr>
        <dsp:cNvPr id="0" name=""/>
        <dsp:cNvSpPr/>
      </dsp:nvSpPr>
      <dsp:spPr>
        <a:xfrm>
          <a:off x="0" y="1123493"/>
          <a:ext cx="6391275" cy="850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6034" tIns="416560" rIns="496034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b="0" i="1" kern="1200"/>
            <a:t>RHY ONLY</a:t>
          </a:r>
          <a:endParaRPr lang="en-US" sz="2000" kern="1200"/>
        </a:p>
      </dsp:txBody>
      <dsp:txXfrm>
        <a:off x="0" y="1123493"/>
        <a:ext cx="6391275" cy="850500"/>
      </dsp:txXfrm>
    </dsp:sp>
    <dsp:sp modelId="{EF9BA906-3CFA-4C7F-BE86-A5B33EEF2712}">
      <dsp:nvSpPr>
        <dsp:cNvPr id="0" name=""/>
        <dsp:cNvSpPr/>
      </dsp:nvSpPr>
      <dsp:spPr>
        <a:xfrm>
          <a:off x="319563" y="828293"/>
          <a:ext cx="4473892" cy="590400"/>
        </a:xfrm>
        <a:prstGeom prst="roundRect">
          <a:avLst/>
        </a:prstGeom>
        <a:solidFill>
          <a:schemeClr val="tx2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9102" tIns="0" rIns="16910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i="0" kern="1200" dirty="0"/>
            <a:t>BCP Status </a:t>
          </a:r>
          <a:r>
            <a:rPr lang="en-US" sz="2000" b="0" i="1" kern="1200" dirty="0"/>
            <a:t>RETIRED</a:t>
          </a:r>
          <a:endParaRPr lang="en-US" sz="2000" kern="1200" dirty="0"/>
        </a:p>
      </dsp:txBody>
      <dsp:txXfrm>
        <a:off x="348384" y="857114"/>
        <a:ext cx="4416250" cy="532758"/>
      </dsp:txXfrm>
    </dsp:sp>
    <dsp:sp modelId="{48088E27-277D-4B9D-AF83-4D4B7996393F}">
      <dsp:nvSpPr>
        <dsp:cNvPr id="0" name=""/>
        <dsp:cNvSpPr/>
      </dsp:nvSpPr>
      <dsp:spPr>
        <a:xfrm>
          <a:off x="0" y="2377193"/>
          <a:ext cx="6391275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13A4BE-278C-4F3C-85A9-483AA7B3F27B}">
      <dsp:nvSpPr>
        <dsp:cNvPr id="0" name=""/>
        <dsp:cNvSpPr/>
      </dsp:nvSpPr>
      <dsp:spPr>
        <a:xfrm>
          <a:off x="319563" y="2081993"/>
          <a:ext cx="4473892" cy="590400"/>
        </a:xfrm>
        <a:prstGeom prst="roundRect">
          <a:avLst/>
        </a:prstGeom>
        <a:solidFill>
          <a:schemeClr val="tx2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9102" tIns="0" rIns="16910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i="0" kern="1200"/>
            <a:t>Well-being </a:t>
          </a:r>
          <a:r>
            <a:rPr lang="en-US" sz="2000" b="0" i="1" kern="1200"/>
            <a:t>RETIRED</a:t>
          </a:r>
          <a:endParaRPr lang="en-US" sz="2000" kern="1200"/>
        </a:p>
      </dsp:txBody>
      <dsp:txXfrm>
        <a:off x="348384" y="2110814"/>
        <a:ext cx="4416250" cy="532758"/>
      </dsp:txXfrm>
    </dsp:sp>
    <dsp:sp modelId="{1DE4CFD2-AB77-4C8C-B7A6-27CA42140B1A}">
      <dsp:nvSpPr>
        <dsp:cNvPr id="0" name=""/>
        <dsp:cNvSpPr/>
      </dsp:nvSpPr>
      <dsp:spPr>
        <a:xfrm>
          <a:off x="0" y="3284393"/>
          <a:ext cx="6391275" cy="113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6034" tIns="416560" rIns="496034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b="0" i="0" kern="1200" dirty="0"/>
            <a:t>Options are updated the same as Prior Living Situation</a:t>
          </a:r>
          <a:endParaRPr lang="en-US" sz="2000" kern="1200" dirty="0"/>
        </a:p>
      </dsp:txBody>
      <dsp:txXfrm>
        <a:off x="0" y="3284393"/>
        <a:ext cx="6391275" cy="1134000"/>
      </dsp:txXfrm>
    </dsp:sp>
    <dsp:sp modelId="{B70983B6-0FAF-427F-8CE8-DE33A3A12826}">
      <dsp:nvSpPr>
        <dsp:cNvPr id="0" name=""/>
        <dsp:cNvSpPr/>
      </dsp:nvSpPr>
      <dsp:spPr>
        <a:xfrm>
          <a:off x="319563" y="2989193"/>
          <a:ext cx="4473892" cy="590400"/>
        </a:xfrm>
        <a:prstGeom prst="roundRect">
          <a:avLst/>
        </a:prstGeom>
        <a:solidFill>
          <a:schemeClr val="tx2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9102" tIns="0" rIns="16910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i="0" kern="1200"/>
            <a:t>Current Living Situation </a:t>
          </a:r>
          <a:r>
            <a:rPr lang="en-US" sz="2000" b="0" i="0" kern="1200"/>
            <a:t>updated</a:t>
          </a:r>
          <a:endParaRPr lang="en-US" sz="2000" kern="1200"/>
        </a:p>
      </dsp:txBody>
      <dsp:txXfrm>
        <a:off x="348384" y="3018014"/>
        <a:ext cx="4416250" cy="53275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CBA809-B1B9-40EB-B1E5-A71F8DCAD5C6}">
      <dsp:nvSpPr>
        <dsp:cNvPr id="0" name=""/>
        <dsp:cNvSpPr/>
      </dsp:nvSpPr>
      <dsp:spPr>
        <a:xfrm>
          <a:off x="0" y="494235"/>
          <a:ext cx="6391275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909A4A-D126-4AE3-80CF-5FE54EDB33CE}">
      <dsp:nvSpPr>
        <dsp:cNvPr id="0" name=""/>
        <dsp:cNvSpPr/>
      </dsp:nvSpPr>
      <dsp:spPr>
        <a:xfrm>
          <a:off x="319563" y="66195"/>
          <a:ext cx="4473892" cy="856080"/>
        </a:xfrm>
        <a:prstGeom prst="roundRect">
          <a:avLst/>
        </a:prstGeom>
        <a:solidFill>
          <a:schemeClr val="tx2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9102" tIns="0" rIns="169102" bIns="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b="1" kern="1200"/>
            <a:t>BCP Status </a:t>
          </a:r>
          <a:r>
            <a:rPr lang="en-US" sz="2900" i="1" kern="1200"/>
            <a:t>RETIRED</a:t>
          </a:r>
          <a:endParaRPr lang="en-US" sz="2900" kern="1200"/>
        </a:p>
      </dsp:txBody>
      <dsp:txXfrm>
        <a:off x="361353" y="107985"/>
        <a:ext cx="4390312" cy="772500"/>
      </dsp:txXfrm>
    </dsp:sp>
    <dsp:sp modelId="{06544FBB-6277-4B49-A1EA-072780F64D33}">
      <dsp:nvSpPr>
        <dsp:cNvPr id="0" name=""/>
        <dsp:cNvSpPr/>
      </dsp:nvSpPr>
      <dsp:spPr>
        <a:xfrm>
          <a:off x="0" y="1809675"/>
          <a:ext cx="6391275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44A3B0-EC51-4CA8-BEA7-B94D670942CE}">
      <dsp:nvSpPr>
        <dsp:cNvPr id="0" name=""/>
        <dsp:cNvSpPr/>
      </dsp:nvSpPr>
      <dsp:spPr>
        <a:xfrm>
          <a:off x="319563" y="1381635"/>
          <a:ext cx="4473892" cy="856080"/>
        </a:xfrm>
        <a:prstGeom prst="roundRect">
          <a:avLst/>
        </a:prstGeom>
        <a:solidFill>
          <a:schemeClr val="tx2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9102" tIns="0" rIns="169102" bIns="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b="1" kern="1200"/>
            <a:t>Well-being </a:t>
          </a:r>
          <a:r>
            <a:rPr lang="en-US" sz="2900" i="1" kern="1200"/>
            <a:t>RETIRED</a:t>
          </a:r>
          <a:endParaRPr lang="en-US" sz="2900" kern="1200"/>
        </a:p>
      </dsp:txBody>
      <dsp:txXfrm>
        <a:off x="361353" y="1423425"/>
        <a:ext cx="4390312" cy="772500"/>
      </dsp:txXfrm>
    </dsp:sp>
    <dsp:sp modelId="{42CE25B6-715C-4EA9-A9E6-0BDDAC32F535}">
      <dsp:nvSpPr>
        <dsp:cNvPr id="0" name=""/>
        <dsp:cNvSpPr/>
      </dsp:nvSpPr>
      <dsp:spPr>
        <a:xfrm>
          <a:off x="0" y="3125115"/>
          <a:ext cx="6391275" cy="20553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6034" tIns="604012" rIns="496034" bIns="206248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900" b="0" i="0" kern="1200"/>
            <a:t>Options are updated the same as Prior Living Situation &amp; Current Living Situation</a:t>
          </a:r>
          <a:endParaRPr lang="en-US" sz="2900" kern="1200"/>
        </a:p>
      </dsp:txBody>
      <dsp:txXfrm>
        <a:off x="0" y="3125115"/>
        <a:ext cx="6391275" cy="2055375"/>
      </dsp:txXfrm>
    </dsp:sp>
    <dsp:sp modelId="{2EA572B0-419F-4EE2-80D8-B874E0B3AC79}">
      <dsp:nvSpPr>
        <dsp:cNvPr id="0" name=""/>
        <dsp:cNvSpPr/>
      </dsp:nvSpPr>
      <dsp:spPr>
        <a:xfrm>
          <a:off x="319563" y="2697075"/>
          <a:ext cx="4473892" cy="856080"/>
        </a:xfrm>
        <a:prstGeom prst="roundRect">
          <a:avLst/>
        </a:prstGeom>
        <a:solidFill>
          <a:schemeClr val="tx2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9102" tIns="0" rIns="169102" bIns="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b="1" kern="1200"/>
            <a:t>Destination </a:t>
          </a:r>
          <a:r>
            <a:rPr lang="en-US" sz="2900" kern="1200"/>
            <a:t>updated</a:t>
          </a:r>
        </a:p>
      </dsp:txBody>
      <dsp:txXfrm>
        <a:off x="361353" y="2738865"/>
        <a:ext cx="4390312" cy="7725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089390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91ED35C3-3F08-453A-8E4C-45FE30AF029B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9592" y="3226820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4BAC8C30-BA1B-4D80-B7D4-A443AA0759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693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6674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D35C3-3F08-453A-8E4C-45FE30AF029B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C8C30-BA1B-4D80-B7D4-A443AA0759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419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D35C3-3F08-453A-8E4C-45FE30AF029B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C8C30-BA1B-4D80-B7D4-A443AA0759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9771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3" name="TextBox 12"/>
          <p:cNvSpPr txBox="1"/>
          <p:nvPr/>
        </p:nvSpPr>
        <p:spPr>
          <a:xfrm>
            <a:off x="9719438" y="2631815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591093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0517"/>
            <a:ext cx="8453906" cy="2698249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D35C3-3F08-453A-8E4C-45FE30AF029B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C8C30-BA1B-4D80-B7D4-A443AA0759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0669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33068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D35C3-3F08-453A-8E4C-45FE30AF029B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C8C30-BA1B-4D80-B7D4-A443AA0759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8068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72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93561"/>
            <a:ext cx="3129168" cy="28334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2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93561"/>
            <a:ext cx="3145380" cy="28334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617299"/>
            <a:ext cx="3161029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93561"/>
            <a:ext cx="3164719" cy="28334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D35C3-3F08-453A-8E4C-45FE30AF029B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C8C30-BA1B-4D80-B7D4-A443AA0759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4027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2" y="4532845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50437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537" y="4532846"/>
            <a:ext cx="3046766" cy="651156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1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84002"/>
            <a:ext cx="3050438" cy="8430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7"/>
            <a:ext cx="3050438" cy="65115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84001"/>
            <a:ext cx="3050437" cy="84305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8153" y="2603500"/>
            <a:ext cx="0" cy="351759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1905" y="2603500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D35C3-3F08-453A-8E4C-45FE30AF029B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C8C30-BA1B-4D80-B7D4-A443AA0759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7992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825660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D35C3-3F08-453A-8E4C-45FE30AF029B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C8C30-BA1B-4D80-B7D4-A443AA0759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5343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8"/>
            <a:ext cx="1413933" cy="4748589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8"/>
            <a:ext cx="6247546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D35C3-3F08-453A-8E4C-45FE30AF029B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C8C30-BA1B-4D80-B7D4-A443AA0759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304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D35C3-3F08-453A-8E4C-45FE30AF029B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C8C30-BA1B-4D80-B7D4-A443AA0759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736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3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8" y="2677644"/>
            <a:ext cx="3755379" cy="228382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D35C3-3F08-453A-8E4C-45FE30AF029B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C8C30-BA1B-4D80-B7D4-A443AA0759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40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D35C3-3F08-453A-8E4C-45FE30AF029B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C8C30-BA1B-4D80-B7D4-A443AA0759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567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0" y="3179762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D35C3-3F08-453A-8E4C-45FE30AF029B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C8C30-BA1B-4D80-B7D4-A443AA0759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915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D35C3-3F08-453A-8E4C-45FE30AF029B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C8C30-BA1B-4D80-B7D4-A443AA0759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170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D35C3-3F08-453A-8E4C-45FE30AF029B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C8C30-BA1B-4D80-B7D4-A443AA0759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096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2895600"/>
            <a:ext cx="2793158" cy="312927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D35C3-3F08-453A-8E4C-45FE30AF029B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C8C30-BA1B-4D80-B7D4-A443AA0759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392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60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D35C3-3F08-453A-8E4C-45FE30AF029B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C8C30-BA1B-4D80-B7D4-A443AA0759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503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6" name="Rectangle 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3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2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06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91ED35C3-3F08-453A-8E4C-45FE30AF029B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8358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4BAC8C30-BA1B-4D80-B7D4-A443AA0759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334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  <p:sldLayoutId id="214748376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sv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svg"/><Relationship Id="rId3" Type="http://schemas.openxmlformats.org/officeDocument/2006/relationships/image" Target="../media/image18.png"/><Relationship Id="rId7" Type="http://schemas.openxmlformats.org/officeDocument/2006/relationships/image" Target="../media/image21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svg"/><Relationship Id="rId4" Type="http://schemas.openxmlformats.org/officeDocument/2006/relationships/image" Target="../media/image2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svg"/><Relationship Id="rId4" Type="http://schemas.openxmlformats.org/officeDocument/2006/relationships/image" Target="../media/image2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svg"/><Relationship Id="rId4" Type="http://schemas.openxmlformats.org/officeDocument/2006/relationships/image" Target="../media/image2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svg"/><Relationship Id="rId4" Type="http://schemas.openxmlformats.org/officeDocument/2006/relationships/image" Target="../media/image24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10" Type="http://schemas.openxmlformats.org/officeDocument/2006/relationships/image" Target="../media/image30.svg"/><Relationship Id="rId4" Type="http://schemas.openxmlformats.org/officeDocument/2006/relationships/diagramLayout" Target="../diagrams/layout3.xml"/><Relationship Id="rId9" Type="http://schemas.openxmlformats.org/officeDocument/2006/relationships/image" Target="../media/image29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2.svg"/><Relationship Id="rId4" Type="http://schemas.openxmlformats.org/officeDocument/2006/relationships/image" Target="../media/image3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2.svg"/><Relationship Id="rId4" Type="http://schemas.openxmlformats.org/officeDocument/2006/relationships/image" Target="../media/image3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4.svg"/><Relationship Id="rId4" Type="http://schemas.openxmlformats.org/officeDocument/2006/relationships/image" Target="../media/image3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2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4.sv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10" Type="http://schemas.openxmlformats.org/officeDocument/2006/relationships/image" Target="../media/image36.svg"/><Relationship Id="rId4" Type="http://schemas.openxmlformats.org/officeDocument/2006/relationships/diagramLayout" Target="../diagrams/layout4.xml"/><Relationship Id="rId9" Type="http://schemas.openxmlformats.org/officeDocument/2006/relationships/image" Target="../media/image3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sv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files.hudexchange.info/resources/documents/HMIS-Data-Dictionary-2024.pdf" TargetMode="External"/><Relationship Id="rId2" Type="http://schemas.openxmlformats.org/officeDocument/2006/relationships/hyperlink" Target="https://files.hudexchange.info/resources/documents/HMIS-Data-Standards-Manual-2024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svg"/><Relationship Id="rId5" Type="http://schemas.openxmlformats.org/officeDocument/2006/relationships/image" Target="../media/image39.pn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2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10" Type="http://schemas.openxmlformats.org/officeDocument/2006/relationships/image" Target="../media/image6.svg"/><Relationship Id="rId4" Type="http://schemas.openxmlformats.org/officeDocument/2006/relationships/diagramLayout" Target="../diagrams/layout2.xml"/><Relationship Id="rId9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8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sv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sv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sv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55846F-9277-2F88-E028-7FA372C0F5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74825" y="1143000"/>
            <a:ext cx="6268246" cy="3134032"/>
          </a:xfrm>
        </p:spPr>
        <p:txBody>
          <a:bodyPr>
            <a:normAutofit/>
          </a:bodyPr>
          <a:lstStyle/>
          <a:p>
            <a:r>
              <a:rPr lang="en-US" sz="6600"/>
              <a:t>HMIS End User Workgroup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EB9557-F75E-05CF-6F36-A28F2C778E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74825" y="4473677"/>
            <a:ext cx="6268246" cy="1268144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Cleveland/Cuyahoga County Office of Homeless Services</a:t>
            </a:r>
          </a:p>
          <a:p>
            <a:r>
              <a:rPr lang="en-US" sz="2000" dirty="0">
                <a:solidFill>
                  <a:schemeClr val="bg1"/>
                </a:solidFill>
              </a:rPr>
              <a:t>9/20/2023</a:t>
            </a:r>
          </a:p>
        </p:txBody>
      </p:sp>
      <p:pic>
        <p:nvPicPr>
          <p:cNvPr id="4" name="object 5">
            <a:extLst>
              <a:ext uri="{FF2B5EF4-FFF2-40B4-BE49-F238E27FC236}">
                <a16:creationId xmlns:a16="http://schemas.microsoft.com/office/drawing/2014/main" id="{68DA73A2-87A2-85FD-8AFF-F15F8C1ADE76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09764" y="1661911"/>
            <a:ext cx="3531062" cy="353106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609473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AD5EC9-F16C-64E1-8B51-F82431F09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2153" y="973668"/>
            <a:ext cx="8761413" cy="706964"/>
          </a:xfrm>
        </p:spPr>
        <p:txBody>
          <a:bodyPr/>
          <a:lstStyle/>
          <a:p>
            <a:r>
              <a:rPr lang="en-US" dirty="0"/>
              <a:t>Program Setup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26A600-0145-7A9C-04AC-6400E9746C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3" y="2519610"/>
            <a:ext cx="8761412" cy="3252016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Rapid Rehousing – Services only vs. Housing with or without services</a:t>
            </a:r>
          </a:p>
          <a:p>
            <a:pPr lvl="1"/>
            <a:r>
              <a:rPr lang="en-US" dirty="0"/>
              <a:t>RRH projects now require a subtype to be selected.</a:t>
            </a:r>
          </a:p>
          <a:p>
            <a:pPr lvl="1"/>
            <a:r>
              <a:rPr lang="en-US" dirty="0"/>
              <a:t>All RRH projects will be mapped to “Housing with or without services”</a:t>
            </a:r>
          </a:p>
          <a:p>
            <a:pPr lvl="1"/>
            <a:r>
              <a:rPr lang="en-US" dirty="0"/>
              <a:t>Shelter projects that are providing RRH case management will now be required to enter those clients into separate project in HMIS. </a:t>
            </a:r>
            <a:r>
              <a:rPr lang="en-US" b="1" dirty="0"/>
              <a:t>These projects will be available on 10/1.</a:t>
            </a:r>
          </a:p>
          <a:p>
            <a:pPr lvl="2"/>
            <a:r>
              <a:rPr lang="en-US" dirty="0"/>
              <a:t>Salvation Army – PASS</a:t>
            </a:r>
          </a:p>
          <a:p>
            <a:pPr lvl="2"/>
            <a:r>
              <a:rPr lang="en-US" dirty="0"/>
              <a:t>Salvation Army – Zelma George</a:t>
            </a:r>
          </a:p>
          <a:p>
            <a:pPr lvl="2"/>
            <a:r>
              <a:rPr lang="en-US" dirty="0"/>
              <a:t>Family Promise</a:t>
            </a:r>
          </a:p>
          <a:p>
            <a:pPr lvl="2"/>
            <a:r>
              <a:rPr lang="en-US" dirty="0"/>
              <a:t>West Side Catholic Center (repurpose current SSO project)</a:t>
            </a:r>
          </a:p>
        </p:txBody>
      </p:sp>
      <p:pic>
        <p:nvPicPr>
          <p:cNvPr id="4" name="object 5">
            <a:extLst>
              <a:ext uri="{FF2B5EF4-FFF2-40B4-BE49-F238E27FC236}">
                <a16:creationId xmlns:a16="http://schemas.microsoft.com/office/drawing/2014/main" id="{1648F3E1-FE8B-E3F3-E53D-E003D1330C68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62548" y="72032"/>
            <a:ext cx="1040289" cy="99893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Graphic 5" descr="Single gear with solid fill">
            <a:extLst>
              <a:ext uri="{FF2B5EF4-FFF2-40B4-BE49-F238E27FC236}">
                <a16:creationId xmlns:a16="http://schemas.microsoft.com/office/drawing/2014/main" id="{215AD980-1A46-A454-F67D-8EB3D0A1A7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97753" y="8699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573874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0E0E0D-7AA0-4924-75C8-B5D84A489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9569" y="973668"/>
            <a:ext cx="8761413" cy="706964"/>
          </a:xfrm>
        </p:spPr>
        <p:txBody>
          <a:bodyPr/>
          <a:lstStyle/>
          <a:p>
            <a:r>
              <a:rPr lang="en-US" dirty="0"/>
              <a:t>Profile Screen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F5AE8A-B583-0CFB-7C42-641325D88D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3" y="2360219"/>
            <a:ext cx="4004274" cy="8255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/>
              <a:t>Race and Ethnicity</a:t>
            </a:r>
          </a:p>
          <a:p>
            <a:pPr lvl="1"/>
            <a:r>
              <a:rPr lang="en-US" dirty="0"/>
              <a:t>Combined into one element and added options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47651BB-9FEB-0386-A9BF-31D477586273}"/>
              </a:ext>
            </a:extLst>
          </p:cNvPr>
          <p:cNvSpPr txBox="1">
            <a:spLocks/>
          </p:cNvSpPr>
          <p:nvPr/>
        </p:nvSpPr>
        <p:spPr>
          <a:xfrm>
            <a:off x="5535659" y="2371521"/>
            <a:ext cx="3784510" cy="82119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Gender</a:t>
            </a:r>
          </a:p>
          <a:p>
            <a:pPr lvl="1"/>
            <a:r>
              <a:rPr lang="en-US" dirty="0"/>
              <a:t>Updated language and options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FA6FA73-0B78-18A3-C6D3-84C6E9AF51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19375" y="3192710"/>
            <a:ext cx="3000794" cy="242921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6798724-098F-E6AB-1D0F-F9A3EDFFAD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9375" y="5511347"/>
            <a:ext cx="2981741" cy="64779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414A908-2C73-97EE-16CD-6AE47A8B26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91148" y="3190797"/>
            <a:ext cx="3124636" cy="235300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56EB1E2-B7F6-C489-3F17-AB4085CB883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67246" y="5543800"/>
            <a:ext cx="3143689" cy="581106"/>
          </a:xfrm>
          <a:prstGeom prst="rect">
            <a:avLst/>
          </a:prstGeom>
        </p:spPr>
      </p:pic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069C77CB-DFCF-39CF-7970-ECDC8B4CB3BA}"/>
              </a:ext>
            </a:extLst>
          </p:cNvPr>
          <p:cNvSpPr txBox="1">
            <a:spLocks/>
          </p:cNvSpPr>
          <p:nvPr/>
        </p:nvSpPr>
        <p:spPr>
          <a:xfrm>
            <a:off x="1154953" y="6124906"/>
            <a:ext cx="4004274" cy="825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sz="1500" dirty="0"/>
              <a:t>Textbox available for additional race/ethnicity detail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66ECF12-68BE-7528-73A3-3B948A3B7312}"/>
              </a:ext>
            </a:extLst>
          </p:cNvPr>
          <p:cNvSpPr txBox="1"/>
          <p:nvPr/>
        </p:nvSpPr>
        <p:spPr>
          <a:xfrm>
            <a:off x="9595614" y="3192710"/>
            <a:ext cx="205629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92D050"/>
                </a:solidFill>
              </a:rPr>
              <a:t>Race and Ethnicity will be mapped based on previous responses. Double check all information</a:t>
            </a:r>
          </a:p>
          <a:p>
            <a:endParaRPr lang="en-US" sz="1400" b="1" dirty="0">
              <a:solidFill>
                <a:srgbClr val="92D050"/>
              </a:solidFill>
            </a:endParaRPr>
          </a:p>
          <a:p>
            <a:r>
              <a:rPr lang="en-US" sz="1400" b="1" dirty="0">
                <a:solidFill>
                  <a:srgbClr val="92D050"/>
                </a:solidFill>
              </a:rPr>
              <a:t>Gender will not be mapped.</a:t>
            </a:r>
          </a:p>
          <a:p>
            <a:endParaRPr lang="en-US" sz="1400" b="1" dirty="0">
              <a:solidFill>
                <a:srgbClr val="92D050"/>
              </a:solidFill>
            </a:endParaRPr>
          </a:p>
          <a:p>
            <a:r>
              <a:rPr lang="en-US" sz="1400" b="1" dirty="0">
                <a:solidFill>
                  <a:srgbClr val="92D050"/>
                </a:solidFill>
              </a:rPr>
              <a:t>Double check all data on these screens!</a:t>
            </a:r>
          </a:p>
        </p:txBody>
      </p:sp>
      <p:pic>
        <p:nvPicPr>
          <p:cNvPr id="15" name="object 5">
            <a:extLst>
              <a:ext uri="{FF2B5EF4-FFF2-40B4-BE49-F238E27FC236}">
                <a16:creationId xmlns:a16="http://schemas.microsoft.com/office/drawing/2014/main" id="{76630706-DB21-D0FF-DBAE-7A5E3B9BFF93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0862548" y="72032"/>
            <a:ext cx="1040289" cy="99893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7" name="Graphic 16" descr="User with solid fill">
            <a:extLst>
              <a:ext uri="{FF2B5EF4-FFF2-40B4-BE49-F238E27FC236}">
                <a16:creationId xmlns:a16="http://schemas.microsoft.com/office/drawing/2014/main" id="{DE116939-E93A-FA48-3746-78858527735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64797" y="8699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556093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244981-02DA-12EA-249A-90E6908076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5293" y="973668"/>
            <a:ext cx="8761413" cy="706964"/>
          </a:xfrm>
        </p:spPr>
        <p:txBody>
          <a:bodyPr/>
          <a:lstStyle/>
          <a:p>
            <a:r>
              <a:rPr lang="en-US" dirty="0"/>
              <a:t>Enrollment Screen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56682D-FFC9-0D50-8164-19CE87272F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5" y="2603500"/>
            <a:ext cx="8761412" cy="1725219"/>
          </a:xfrm>
        </p:spPr>
        <p:txBody>
          <a:bodyPr/>
          <a:lstStyle/>
          <a:p>
            <a:r>
              <a:rPr lang="en-US" b="1" dirty="0"/>
              <a:t>Prior Living Situation</a:t>
            </a:r>
          </a:p>
          <a:p>
            <a:pPr lvl="1"/>
            <a:r>
              <a:rPr lang="en-US" dirty="0"/>
              <a:t>Added dependent fields if “Rental by client, with ongoing housing subsidy” selected.</a:t>
            </a:r>
          </a:p>
          <a:p>
            <a:pPr lvl="1"/>
            <a:r>
              <a:rPr lang="en-US" dirty="0"/>
              <a:t>Crosswalk has been created to dictate which rental subsidy type should be picked.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6FEBA80-6215-83A9-3E97-129E47C443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4046" y="4197361"/>
            <a:ext cx="5143908" cy="242953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object 5">
            <a:extLst>
              <a:ext uri="{FF2B5EF4-FFF2-40B4-BE49-F238E27FC236}">
                <a16:creationId xmlns:a16="http://schemas.microsoft.com/office/drawing/2014/main" id="{44C82AA7-8D62-B5C7-5CC7-8C0141A045C9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862548" y="72032"/>
            <a:ext cx="1040289" cy="99893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" name="Graphic 8" descr="Enter with solid fill">
            <a:extLst>
              <a:ext uri="{FF2B5EF4-FFF2-40B4-BE49-F238E27FC236}">
                <a16:creationId xmlns:a16="http://schemas.microsoft.com/office/drawing/2014/main" id="{B964C7ED-2557-BE90-83E8-755991AFD12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00893" y="8699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219638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244981-02DA-12EA-249A-90E6908076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5293" y="973668"/>
            <a:ext cx="8761413" cy="706964"/>
          </a:xfrm>
        </p:spPr>
        <p:txBody>
          <a:bodyPr/>
          <a:lstStyle/>
          <a:p>
            <a:r>
              <a:rPr lang="en-US" dirty="0"/>
              <a:t>Enrollment Screen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56682D-FFC9-0D50-8164-19CE87272F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5" y="2603501"/>
            <a:ext cx="4845795" cy="3025774"/>
          </a:xfrm>
        </p:spPr>
        <p:txBody>
          <a:bodyPr/>
          <a:lstStyle/>
          <a:p>
            <a:r>
              <a:rPr lang="en-US" b="1" dirty="0"/>
              <a:t>Translation Assistance Needed</a:t>
            </a:r>
          </a:p>
          <a:p>
            <a:pPr lvl="1"/>
            <a:r>
              <a:rPr lang="en-US" dirty="0"/>
              <a:t>Required for all CoC, ESG, and HOPWA projects.</a:t>
            </a:r>
          </a:p>
          <a:p>
            <a:pPr lvl="1"/>
            <a:r>
              <a:rPr lang="en-US" dirty="0"/>
              <a:t>Picklist is set at local level. Can add/remove languages based on need. List should be limited to 10-15 languages.</a:t>
            </a:r>
          </a:p>
          <a:p>
            <a:pPr lvl="1"/>
            <a:r>
              <a:rPr lang="en-US" dirty="0"/>
              <a:t>If “Different Preferred Language” is selected, textbox will appear.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1AC9E9C-E2AB-5F11-84DE-D324C9DF1A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2318" y="2603501"/>
            <a:ext cx="3870401" cy="354964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object 5">
            <a:extLst>
              <a:ext uri="{FF2B5EF4-FFF2-40B4-BE49-F238E27FC236}">
                <a16:creationId xmlns:a16="http://schemas.microsoft.com/office/drawing/2014/main" id="{88B5B24E-A324-74F1-64B4-3577C3ED963C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862548" y="72032"/>
            <a:ext cx="1040289" cy="99893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" name="Graphic 9" descr="Enter with solid fill">
            <a:extLst>
              <a:ext uri="{FF2B5EF4-FFF2-40B4-BE49-F238E27FC236}">
                <a16:creationId xmlns:a16="http://schemas.microsoft.com/office/drawing/2014/main" id="{B55C1E0C-BD1C-1EB0-8149-2A564E13013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00893" y="8699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849879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86813-1EF5-CEA6-12AA-5D62BD894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5293" y="973668"/>
            <a:ext cx="8761413" cy="706964"/>
          </a:xfrm>
        </p:spPr>
        <p:txBody>
          <a:bodyPr/>
          <a:lstStyle/>
          <a:p>
            <a:r>
              <a:rPr lang="en-US" dirty="0"/>
              <a:t>Enrollment Screen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2F95D5-1255-CAB9-FDB2-6D69A64B7B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683" y="2603500"/>
            <a:ext cx="3702271" cy="3416300"/>
          </a:xfrm>
        </p:spPr>
        <p:txBody>
          <a:bodyPr/>
          <a:lstStyle/>
          <a:p>
            <a:r>
              <a:rPr lang="en-US" b="1" dirty="0"/>
              <a:t>Sexual Orientation</a:t>
            </a:r>
          </a:p>
          <a:p>
            <a:pPr lvl="1"/>
            <a:r>
              <a:rPr lang="en-US" dirty="0"/>
              <a:t>Locally required for ALL projects!</a:t>
            </a:r>
          </a:p>
          <a:p>
            <a:pPr lvl="1"/>
            <a:r>
              <a:rPr lang="en-US" dirty="0"/>
              <a:t>Required for RHY projects prior to these changes.</a:t>
            </a:r>
          </a:p>
          <a:p>
            <a:pPr lvl="1"/>
            <a:r>
              <a:rPr lang="en-US" dirty="0"/>
              <a:t>Now required by HUD for all CoC PSH projects!</a:t>
            </a:r>
          </a:p>
          <a:p>
            <a:pPr lvl="1"/>
            <a:r>
              <a:rPr lang="en-US" dirty="0"/>
              <a:t>If entered on PROFILE screen (local requirement), data will cascade to enrollment screen.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C3860AE-6782-A2A2-5000-D549746C1D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7954" y="3125622"/>
            <a:ext cx="3648584" cy="237205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B59CF99-647B-D4B2-40D1-3FCD08A5C5D7}"/>
              </a:ext>
            </a:extLst>
          </p:cNvPr>
          <p:cNvSpPr txBox="1">
            <a:spLocks/>
          </p:cNvSpPr>
          <p:nvPr/>
        </p:nvSpPr>
        <p:spPr>
          <a:xfrm>
            <a:off x="7840225" y="2603500"/>
            <a:ext cx="3702271" cy="14316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Well-being </a:t>
            </a:r>
          </a:p>
          <a:p>
            <a:pPr lvl="1"/>
            <a:r>
              <a:rPr lang="en-US" b="1" i="1" dirty="0"/>
              <a:t>RETIRED</a:t>
            </a:r>
            <a:r>
              <a:rPr lang="en-US" dirty="0"/>
              <a:t> from all projects</a:t>
            </a:r>
          </a:p>
          <a:p>
            <a:pPr lvl="1"/>
            <a:r>
              <a:rPr lang="en-US" dirty="0"/>
              <a:t>Data collection can stop on 9/30/2023.</a:t>
            </a:r>
          </a:p>
        </p:txBody>
      </p:sp>
      <p:pic>
        <p:nvPicPr>
          <p:cNvPr id="7" name="object 5">
            <a:extLst>
              <a:ext uri="{FF2B5EF4-FFF2-40B4-BE49-F238E27FC236}">
                <a16:creationId xmlns:a16="http://schemas.microsoft.com/office/drawing/2014/main" id="{BEBEEF38-EC43-BABA-0003-3A0930460A1C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862548" y="72032"/>
            <a:ext cx="1040289" cy="99893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" name="Graphic 7" descr="Enter with solid fill">
            <a:extLst>
              <a:ext uri="{FF2B5EF4-FFF2-40B4-BE49-F238E27FC236}">
                <a16:creationId xmlns:a16="http://schemas.microsoft.com/office/drawing/2014/main" id="{5F16FCA2-E50B-F1E3-9977-E95D17883B7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00893" y="8699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055873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F149DA-F881-5FB0-9D9F-54B8FD38F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5293" y="973668"/>
            <a:ext cx="8761413" cy="706964"/>
          </a:xfrm>
        </p:spPr>
        <p:txBody>
          <a:bodyPr/>
          <a:lstStyle/>
          <a:p>
            <a:r>
              <a:rPr lang="en-US" dirty="0"/>
              <a:t>Enrollment Screen Updates</a:t>
            </a:r>
            <a:br>
              <a:rPr lang="en-US" dirty="0"/>
            </a:br>
            <a:r>
              <a:rPr lang="en-US" dirty="0"/>
              <a:t>SSVF ONLY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CF93F5-657D-D16C-E7A8-CAA2EEE9B0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3" y="3076663"/>
            <a:ext cx="3819717" cy="2590800"/>
          </a:xfrm>
        </p:spPr>
        <p:txBody>
          <a:bodyPr/>
          <a:lstStyle/>
          <a:p>
            <a:r>
              <a:rPr lang="en-US" b="1" dirty="0"/>
              <a:t>Percent of AMI</a:t>
            </a:r>
          </a:p>
          <a:p>
            <a:pPr lvl="1"/>
            <a:r>
              <a:rPr lang="en-US" dirty="0"/>
              <a:t>Updated picklist options</a:t>
            </a:r>
          </a:p>
          <a:p>
            <a:r>
              <a:rPr lang="en-US" b="1" dirty="0"/>
              <a:t>Last Permanent Address</a:t>
            </a:r>
          </a:p>
          <a:p>
            <a:pPr lvl="1"/>
            <a:r>
              <a:rPr lang="en-US" i="1" dirty="0"/>
              <a:t>RETIRED</a:t>
            </a:r>
          </a:p>
          <a:p>
            <a:r>
              <a:rPr lang="en-US" b="1" dirty="0"/>
              <a:t>HP Targeting Criteria</a:t>
            </a:r>
          </a:p>
          <a:p>
            <a:pPr lvl="1"/>
            <a:r>
              <a:rPr lang="en-US" dirty="0"/>
              <a:t>4 questions reworded slightly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8624187-F630-D62C-DCAB-B4BD68BB5D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51121" y="2485937"/>
            <a:ext cx="3368218" cy="145295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6BBCDCB-1D04-0130-E13E-EEF819E07468}"/>
              </a:ext>
            </a:extLst>
          </p:cNvPr>
          <p:cNvSpPr txBox="1"/>
          <p:nvPr/>
        </p:nvSpPr>
        <p:spPr>
          <a:xfrm>
            <a:off x="6751121" y="4145560"/>
            <a:ext cx="3368218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/>
              <a:t>HP Targeting Criteria Changes:</a:t>
            </a:r>
          </a:p>
          <a:p>
            <a:r>
              <a:rPr lang="en-US" sz="1400" dirty="0"/>
              <a:t>C – Past experience of homelessness (street/shelter/TH) (any adult)</a:t>
            </a:r>
          </a:p>
          <a:p>
            <a:r>
              <a:rPr lang="en-US" sz="1400" dirty="0"/>
              <a:t>D – Head of Household is not a current leaseholder/renter of a unit</a:t>
            </a:r>
          </a:p>
          <a:p>
            <a:r>
              <a:rPr lang="en-US" sz="1400" dirty="0"/>
              <a:t>E – Head of Household has never been a leaseholder/renter of a unit</a:t>
            </a:r>
          </a:p>
          <a:p>
            <a:r>
              <a:rPr lang="en-US" sz="1400" dirty="0"/>
              <a:t>N – Single parent/guardian household with minor child(ren)</a:t>
            </a:r>
          </a:p>
          <a:p>
            <a:endParaRPr lang="en-US" dirty="0"/>
          </a:p>
        </p:txBody>
      </p:sp>
      <p:pic>
        <p:nvPicPr>
          <p:cNvPr id="9" name="object 5">
            <a:extLst>
              <a:ext uri="{FF2B5EF4-FFF2-40B4-BE49-F238E27FC236}">
                <a16:creationId xmlns:a16="http://schemas.microsoft.com/office/drawing/2014/main" id="{D6D01317-EAA6-205E-D569-DAD0484DF4E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862548" y="72032"/>
            <a:ext cx="1040289" cy="99893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1" name="Graphic 10" descr="Enter with solid fill">
            <a:extLst>
              <a:ext uri="{FF2B5EF4-FFF2-40B4-BE49-F238E27FC236}">
                <a16:creationId xmlns:a16="http://schemas.microsoft.com/office/drawing/2014/main" id="{EDD60E7B-818E-79AC-844F-3CE3EA1B993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00893" y="8699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885535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CAF1E58-D170-4EF3-8E1A-992DA3688F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>
              <a:duotone>
                <a:schemeClr val="dk2">
                  <a:shade val="69000"/>
                  <a:hueMod val="108000"/>
                  <a:satMod val="164000"/>
                  <a:lumMod val="74000"/>
                </a:schemeClr>
                <a:schemeClr val="dk2">
                  <a:tint val="96000"/>
                  <a:hueMod val="88000"/>
                  <a:satMod val="140000"/>
                  <a:lumMod val="132000"/>
                </a:schemeClr>
              </a:duotone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3EACCB19-3F29-416E-BD93-24BDDE3739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1000"/>
                </a:schemeClr>
              </a:gs>
              <a:gs pos="75000">
                <a:schemeClr val="accent5">
                  <a:alpha val="0"/>
                </a:schemeClr>
              </a:gs>
              <a:gs pos="36000">
                <a:schemeClr val="accent5"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9C41423-F9F7-4333-A541-61582D3D23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8000"/>
                </a:schemeClr>
              </a:gs>
              <a:gs pos="72000">
                <a:schemeClr val="accent5">
                  <a:alpha val="0"/>
                </a:schemeClr>
              </a:gs>
              <a:gs pos="36000">
                <a:schemeClr val="accent5"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Freeform 5">
            <a:extLst>
              <a:ext uri="{FF2B5EF4-FFF2-40B4-BE49-F238E27FC236}">
                <a16:creationId xmlns:a16="http://schemas.microsoft.com/office/drawing/2014/main" id="{A66DA090-6BD9-45CC-B782-02767069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5922489">
            <a:off x="3140485" y="1826078"/>
            <a:ext cx="3299407" cy="440924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A9F93AF-9489-4B8A-AA6B-1B00D3CA68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5713412" y="402165"/>
            <a:ext cx="6055253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9" name="Freeform 5">
            <a:extLst>
              <a:ext uri="{FF2B5EF4-FFF2-40B4-BE49-F238E27FC236}">
                <a16:creationId xmlns:a16="http://schemas.microsoft.com/office/drawing/2014/main" id="{2F459F0B-865B-481D-9AC3-15C76A336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6200000">
            <a:off x="2229377" y="2801721"/>
            <a:ext cx="6053670" cy="1254558"/>
          </a:xfrm>
          <a:custGeom>
            <a:avLst/>
            <a:gdLst/>
            <a:ahLst/>
            <a:cxnLst/>
            <a:rect l="l" t="t" r="r" b="b"/>
            <a:pathLst>
              <a:path w="10000" h="8000">
                <a:moveTo>
                  <a:pt x="0" y="0"/>
                </a:moveTo>
                <a:lnTo>
                  <a:pt x="0" y="7970"/>
                </a:lnTo>
                <a:lnTo>
                  <a:pt x="10000" y="8000"/>
                </a:lnTo>
                <a:lnTo>
                  <a:pt x="10000" y="7"/>
                </a:lnTo>
                <a:lnTo>
                  <a:pt x="10000" y="7"/>
                </a:lnTo>
                <a:lnTo>
                  <a:pt x="9773" y="156"/>
                </a:lnTo>
                <a:lnTo>
                  <a:pt x="9547" y="298"/>
                </a:lnTo>
                <a:lnTo>
                  <a:pt x="9320" y="437"/>
                </a:lnTo>
                <a:lnTo>
                  <a:pt x="9092" y="556"/>
                </a:lnTo>
                <a:lnTo>
                  <a:pt x="8865" y="676"/>
                </a:lnTo>
                <a:lnTo>
                  <a:pt x="8637" y="788"/>
                </a:lnTo>
                <a:lnTo>
                  <a:pt x="8412" y="884"/>
                </a:lnTo>
                <a:lnTo>
                  <a:pt x="8184" y="975"/>
                </a:lnTo>
                <a:lnTo>
                  <a:pt x="7957" y="1058"/>
                </a:lnTo>
                <a:lnTo>
                  <a:pt x="7734" y="1130"/>
                </a:lnTo>
                <a:lnTo>
                  <a:pt x="7508" y="1202"/>
                </a:lnTo>
                <a:lnTo>
                  <a:pt x="7285" y="1262"/>
                </a:lnTo>
                <a:lnTo>
                  <a:pt x="7062" y="1309"/>
                </a:lnTo>
                <a:lnTo>
                  <a:pt x="6840" y="1358"/>
                </a:lnTo>
                <a:lnTo>
                  <a:pt x="6620" y="1399"/>
                </a:lnTo>
                <a:lnTo>
                  <a:pt x="6402" y="1428"/>
                </a:lnTo>
                <a:lnTo>
                  <a:pt x="6184" y="1453"/>
                </a:lnTo>
                <a:lnTo>
                  <a:pt x="5968" y="1477"/>
                </a:lnTo>
                <a:lnTo>
                  <a:pt x="5755" y="1488"/>
                </a:lnTo>
                <a:lnTo>
                  <a:pt x="5542" y="1500"/>
                </a:lnTo>
                <a:lnTo>
                  <a:pt x="5332" y="1506"/>
                </a:lnTo>
                <a:lnTo>
                  <a:pt x="5124" y="1500"/>
                </a:lnTo>
                <a:lnTo>
                  <a:pt x="4918" y="1500"/>
                </a:lnTo>
                <a:lnTo>
                  <a:pt x="4714" y="1488"/>
                </a:lnTo>
                <a:lnTo>
                  <a:pt x="4514" y="1470"/>
                </a:lnTo>
                <a:lnTo>
                  <a:pt x="4316" y="1453"/>
                </a:lnTo>
                <a:lnTo>
                  <a:pt x="4122" y="1434"/>
                </a:lnTo>
                <a:lnTo>
                  <a:pt x="3929" y="1405"/>
                </a:lnTo>
                <a:lnTo>
                  <a:pt x="3739" y="1374"/>
                </a:lnTo>
                <a:lnTo>
                  <a:pt x="3553" y="1346"/>
                </a:lnTo>
                <a:lnTo>
                  <a:pt x="3190" y="1267"/>
                </a:lnTo>
                <a:lnTo>
                  <a:pt x="2842" y="1183"/>
                </a:lnTo>
                <a:lnTo>
                  <a:pt x="2508" y="1095"/>
                </a:lnTo>
                <a:lnTo>
                  <a:pt x="2192" y="998"/>
                </a:lnTo>
                <a:lnTo>
                  <a:pt x="1890" y="897"/>
                </a:lnTo>
                <a:lnTo>
                  <a:pt x="1610" y="788"/>
                </a:lnTo>
                <a:lnTo>
                  <a:pt x="1347" y="681"/>
                </a:lnTo>
                <a:lnTo>
                  <a:pt x="1105" y="574"/>
                </a:lnTo>
                <a:lnTo>
                  <a:pt x="883" y="473"/>
                </a:lnTo>
                <a:lnTo>
                  <a:pt x="686" y="377"/>
                </a:lnTo>
                <a:lnTo>
                  <a:pt x="508" y="286"/>
                </a:lnTo>
                <a:lnTo>
                  <a:pt x="358" y="210"/>
                </a:lnTo>
                <a:lnTo>
                  <a:pt x="232" y="138"/>
                </a:lnTo>
                <a:lnTo>
                  <a:pt x="59" y="3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" name="Freeform 5">
            <a:extLst>
              <a:ext uri="{FF2B5EF4-FFF2-40B4-BE49-F238E27FC236}">
                <a16:creationId xmlns:a16="http://schemas.microsoft.com/office/drawing/2014/main" id="{61CDB3A6-B686-4E1D-AD52-3DC038A45E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587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B8B68D6-63F8-7DAD-49CF-ABCAB5EF77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8403" y="1012126"/>
            <a:ext cx="2942210" cy="483374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EBEBEB"/>
                </a:solidFill>
              </a:rPr>
              <a:t>Status and Current Living Situation Screen Updates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D38E400-4F30-481D-A5DC-5AA21A2CB8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4A8D657-0ECB-3121-D6EF-C93831A261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8619167"/>
              </p:ext>
            </p:extLst>
          </p:nvPr>
        </p:nvGraphicFramePr>
        <p:xfrm>
          <a:off x="5194300" y="808038"/>
          <a:ext cx="6391275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object 5">
            <a:extLst>
              <a:ext uri="{FF2B5EF4-FFF2-40B4-BE49-F238E27FC236}">
                <a16:creationId xmlns:a16="http://schemas.microsoft.com/office/drawing/2014/main" id="{8CF1E49E-5C71-2F3B-CEF4-42982254155C}"/>
              </a:ext>
            </a:extLst>
          </p:cNvPr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0862548" y="72032"/>
            <a:ext cx="1040289" cy="99893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Graphic 6" descr="Refresh with solid fill">
            <a:extLst>
              <a:ext uri="{FF2B5EF4-FFF2-40B4-BE49-F238E27FC236}">
                <a16:creationId xmlns:a16="http://schemas.microsoft.com/office/drawing/2014/main" id="{46EE087D-2137-8F71-732E-6DC0728A042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28649" y="2876547"/>
            <a:ext cx="1104902" cy="1104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576433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D7AA158-6A61-B005-00E3-6685168FCA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2058" y="1130602"/>
            <a:ext cx="3342442" cy="4596794"/>
          </a:xfrm>
        </p:spPr>
        <p:txBody>
          <a:bodyPr anchor="ctr">
            <a:normAutofit/>
          </a:bodyPr>
          <a:lstStyle/>
          <a:p>
            <a:r>
              <a:rPr lang="en-US" sz="3200" dirty="0">
                <a:solidFill>
                  <a:srgbClr val="EBEBEB"/>
                </a:solidFill>
              </a:rPr>
              <a:t>Federal Partner Service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B8B830-EAFA-B689-F4BD-658198990F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5502614" cy="5954325"/>
          </a:xfrm>
        </p:spPr>
        <p:txBody>
          <a:bodyPr anchor="ctr">
            <a:normAutofit/>
          </a:bodyPr>
          <a:lstStyle/>
          <a:p>
            <a:r>
              <a:rPr lang="en-US" sz="2000" b="1" dirty="0"/>
              <a:t>SSVF</a:t>
            </a:r>
          </a:p>
          <a:p>
            <a:pPr lvl="1"/>
            <a:r>
              <a:rPr lang="en-US" sz="2000" dirty="0"/>
              <a:t>“Extended Shallow Subsidy – Rental Assistance” updated to “Shallow Subsidy – Financial Assistance”</a:t>
            </a:r>
          </a:p>
          <a:p>
            <a:pPr lvl="1"/>
            <a:r>
              <a:rPr lang="en-US" sz="2000" dirty="0"/>
              <a:t>NEW Landlord Incentive</a:t>
            </a:r>
          </a:p>
          <a:p>
            <a:pPr lvl="1"/>
            <a:r>
              <a:rPr lang="en-US" sz="2000" dirty="0"/>
              <a:t>NEW Tenant Incentive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/>
              <a:t>SERVICE DATES change</a:t>
            </a:r>
          </a:p>
          <a:p>
            <a:pPr lvl="2"/>
            <a:r>
              <a:rPr lang="en-US" sz="2000" dirty="0"/>
              <a:t>Single Event – one date entered</a:t>
            </a:r>
          </a:p>
          <a:p>
            <a:pPr lvl="2"/>
            <a:r>
              <a:rPr lang="en-US" sz="2000" dirty="0"/>
              <a:t>Long-term Event – date range entered</a:t>
            </a:r>
          </a:p>
        </p:txBody>
      </p:sp>
      <p:pic>
        <p:nvPicPr>
          <p:cNvPr id="4" name="object 5">
            <a:extLst>
              <a:ext uri="{FF2B5EF4-FFF2-40B4-BE49-F238E27FC236}">
                <a16:creationId xmlns:a16="http://schemas.microsoft.com/office/drawing/2014/main" id="{1754D851-08EA-2837-BE5D-BC328E4F315E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862548" y="72032"/>
            <a:ext cx="1040289" cy="99893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Graphic 4" descr="Box with solid fill">
            <a:extLst>
              <a:ext uri="{FF2B5EF4-FFF2-40B4-BE49-F238E27FC236}">
                <a16:creationId xmlns:a16="http://schemas.microsoft.com/office/drawing/2014/main" id="{38414E7F-633D-A9C8-EAB2-4D6290BA496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34033" y="2866647"/>
            <a:ext cx="1096056" cy="1096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93066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D7AA158-6A61-B005-00E3-6685168FCA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2922" y="1116278"/>
            <a:ext cx="3342442" cy="4596794"/>
          </a:xfrm>
        </p:spPr>
        <p:txBody>
          <a:bodyPr anchor="ctr">
            <a:normAutofit/>
          </a:bodyPr>
          <a:lstStyle/>
          <a:p>
            <a:r>
              <a:rPr lang="en-US" sz="3200" dirty="0">
                <a:solidFill>
                  <a:srgbClr val="EBEBEB"/>
                </a:solidFill>
              </a:rPr>
              <a:t>Federal Partner Service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B8B830-EAFA-B689-F4BD-658198990F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5502614" cy="5954325"/>
          </a:xfrm>
        </p:spPr>
        <p:txBody>
          <a:bodyPr anchor="ctr">
            <a:normAutofit/>
          </a:bodyPr>
          <a:lstStyle/>
          <a:p>
            <a:r>
              <a:rPr lang="en-US" sz="2000" b="1" dirty="0"/>
              <a:t>HOPWA</a:t>
            </a:r>
          </a:p>
          <a:p>
            <a:pPr lvl="1"/>
            <a:r>
              <a:rPr lang="en-US" sz="1800" dirty="0"/>
              <a:t>“Substance use disorder services/treatment” updated to “Substance use services/treatment”</a:t>
            </a:r>
          </a:p>
          <a:p>
            <a:r>
              <a:rPr lang="en-US" sz="2000" b="1" dirty="0"/>
              <a:t>RHY</a:t>
            </a:r>
          </a:p>
          <a:p>
            <a:pPr lvl="1"/>
            <a:r>
              <a:rPr lang="en-US" sz="1800" dirty="0"/>
              <a:t>“Post-natal care for mother” updated to “Post-natal care for client (person who gave birth)”</a:t>
            </a:r>
          </a:p>
        </p:txBody>
      </p:sp>
      <p:pic>
        <p:nvPicPr>
          <p:cNvPr id="4" name="object 5">
            <a:extLst>
              <a:ext uri="{FF2B5EF4-FFF2-40B4-BE49-F238E27FC236}">
                <a16:creationId xmlns:a16="http://schemas.microsoft.com/office/drawing/2014/main" id="{14FA6329-88E0-02AE-1587-6571779ED845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862548" y="72032"/>
            <a:ext cx="1040289" cy="99893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Graphic 5" descr="Box with solid fill">
            <a:extLst>
              <a:ext uri="{FF2B5EF4-FFF2-40B4-BE49-F238E27FC236}">
                <a16:creationId xmlns:a16="http://schemas.microsoft.com/office/drawing/2014/main" id="{3FA1150A-1234-30A4-F8B9-2036B6B6B76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34033" y="2866647"/>
            <a:ext cx="1096056" cy="1096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826267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631EF71-5970-A657-5F38-1A61AC774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1296" y="1130602"/>
            <a:ext cx="3342442" cy="4596794"/>
          </a:xfrm>
        </p:spPr>
        <p:txBody>
          <a:bodyPr anchor="ctr">
            <a:normAutofit/>
          </a:bodyPr>
          <a:lstStyle/>
          <a:p>
            <a:r>
              <a:rPr lang="en-US" sz="3200" dirty="0">
                <a:solidFill>
                  <a:srgbClr val="EBEBEB"/>
                </a:solidFill>
              </a:rPr>
              <a:t>Coordinated Entry Event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548479-9442-03E2-0851-686CB73121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5502614" cy="5954325"/>
          </a:xfrm>
        </p:spPr>
        <p:txBody>
          <a:bodyPr anchor="ctr">
            <a:normAutofit/>
          </a:bodyPr>
          <a:lstStyle/>
          <a:p>
            <a:r>
              <a:rPr lang="en-US" sz="2000" dirty="0"/>
              <a:t>Originally, HUD had planned to make several changes to how CE Events were captured. They have backed away from those changes and everything remains the same except…</a:t>
            </a:r>
          </a:p>
          <a:p>
            <a:pPr lvl="1"/>
            <a:r>
              <a:rPr lang="en-US" sz="2000" dirty="0"/>
              <a:t>“Referral to Emergency Housing Voucher” is being removed as a possible event.</a:t>
            </a:r>
          </a:p>
          <a:p>
            <a:pPr lvl="1"/>
            <a:r>
              <a:rPr lang="en-US" sz="2000" dirty="0"/>
              <a:t>If this still needs to be selected, choose “Referral to Other PH project/unit/resource opening”.</a:t>
            </a:r>
          </a:p>
        </p:txBody>
      </p:sp>
      <p:pic>
        <p:nvPicPr>
          <p:cNvPr id="4" name="object 5">
            <a:extLst>
              <a:ext uri="{FF2B5EF4-FFF2-40B4-BE49-F238E27FC236}">
                <a16:creationId xmlns:a16="http://schemas.microsoft.com/office/drawing/2014/main" id="{683C5DA2-076E-3F04-5ABC-10E70E641B02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862548" y="72032"/>
            <a:ext cx="1040289" cy="99893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Graphic 5" descr="Playbook with solid fill">
            <a:extLst>
              <a:ext uri="{FF2B5EF4-FFF2-40B4-BE49-F238E27FC236}">
                <a16:creationId xmlns:a16="http://schemas.microsoft.com/office/drawing/2014/main" id="{ABB43C94-FF05-49A2-A3F3-43FB59BE42D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83456" y="2843174"/>
            <a:ext cx="1143001" cy="1143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37637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CAF1E58-D170-4EF3-8E1A-992DA3688F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>
              <a:duotone>
                <a:schemeClr val="dk2">
                  <a:shade val="69000"/>
                  <a:hueMod val="108000"/>
                  <a:satMod val="164000"/>
                  <a:lumMod val="74000"/>
                </a:schemeClr>
                <a:schemeClr val="dk2">
                  <a:tint val="96000"/>
                  <a:hueMod val="88000"/>
                  <a:satMod val="140000"/>
                  <a:lumMod val="132000"/>
                </a:schemeClr>
              </a:duotone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3EACCB19-3F29-416E-BD93-24BDDE3739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1000"/>
                </a:schemeClr>
              </a:gs>
              <a:gs pos="75000">
                <a:schemeClr val="accent5">
                  <a:alpha val="0"/>
                </a:schemeClr>
              </a:gs>
              <a:gs pos="36000">
                <a:schemeClr val="accent5"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9C41423-F9F7-4333-A541-61582D3D23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8000"/>
                </a:schemeClr>
              </a:gs>
              <a:gs pos="72000">
                <a:schemeClr val="accent5">
                  <a:alpha val="0"/>
                </a:schemeClr>
              </a:gs>
              <a:gs pos="36000">
                <a:schemeClr val="accent5"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Freeform 5">
            <a:extLst>
              <a:ext uri="{FF2B5EF4-FFF2-40B4-BE49-F238E27FC236}">
                <a16:creationId xmlns:a16="http://schemas.microsoft.com/office/drawing/2014/main" id="{A66DA090-6BD9-45CC-B782-02767069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5922489">
            <a:off x="3140485" y="1826078"/>
            <a:ext cx="3299407" cy="440924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A9F93AF-9489-4B8A-AA6B-1B00D3CA68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5713412" y="402165"/>
            <a:ext cx="6055253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9" name="Freeform 5">
            <a:extLst>
              <a:ext uri="{FF2B5EF4-FFF2-40B4-BE49-F238E27FC236}">
                <a16:creationId xmlns:a16="http://schemas.microsoft.com/office/drawing/2014/main" id="{2F459F0B-865B-481D-9AC3-15C76A336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6200000">
            <a:off x="2229377" y="2801721"/>
            <a:ext cx="6053670" cy="1254558"/>
          </a:xfrm>
          <a:custGeom>
            <a:avLst/>
            <a:gdLst/>
            <a:ahLst/>
            <a:cxnLst/>
            <a:rect l="l" t="t" r="r" b="b"/>
            <a:pathLst>
              <a:path w="10000" h="8000">
                <a:moveTo>
                  <a:pt x="0" y="0"/>
                </a:moveTo>
                <a:lnTo>
                  <a:pt x="0" y="7970"/>
                </a:lnTo>
                <a:lnTo>
                  <a:pt x="10000" y="8000"/>
                </a:lnTo>
                <a:lnTo>
                  <a:pt x="10000" y="7"/>
                </a:lnTo>
                <a:lnTo>
                  <a:pt x="10000" y="7"/>
                </a:lnTo>
                <a:lnTo>
                  <a:pt x="9773" y="156"/>
                </a:lnTo>
                <a:lnTo>
                  <a:pt x="9547" y="298"/>
                </a:lnTo>
                <a:lnTo>
                  <a:pt x="9320" y="437"/>
                </a:lnTo>
                <a:lnTo>
                  <a:pt x="9092" y="556"/>
                </a:lnTo>
                <a:lnTo>
                  <a:pt x="8865" y="676"/>
                </a:lnTo>
                <a:lnTo>
                  <a:pt x="8637" y="788"/>
                </a:lnTo>
                <a:lnTo>
                  <a:pt x="8412" y="884"/>
                </a:lnTo>
                <a:lnTo>
                  <a:pt x="8184" y="975"/>
                </a:lnTo>
                <a:lnTo>
                  <a:pt x="7957" y="1058"/>
                </a:lnTo>
                <a:lnTo>
                  <a:pt x="7734" y="1130"/>
                </a:lnTo>
                <a:lnTo>
                  <a:pt x="7508" y="1202"/>
                </a:lnTo>
                <a:lnTo>
                  <a:pt x="7285" y="1262"/>
                </a:lnTo>
                <a:lnTo>
                  <a:pt x="7062" y="1309"/>
                </a:lnTo>
                <a:lnTo>
                  <a:pt x="6840" y="1358"/>
                </a:lnTo>
                <a:lnTo>
                  <a:pt x="6620" y="1399"/>
                </a:lnTo>
                <a:lnTo>
                  <a:pt x="6402" y="1428"/>
                </a:lnTo>
                <a:lnTo>
                  <a:pt x="6184" y="1453"/>
                </a:lnTo>
                <a:lnTo>
                  <a:pt x="5968" y="1477"/>
                </a:lnTo>
                <a:lnTo>
                  <a:pt x="5755" y="1488"/>
                </a:lnTo>
                <a:lnTo>
                  <a:pt x="5542" y="1500"/>
                </a:lnTo>
                <a:lnTo>
                  <a:pt x="5332" y="1506"/>
                </a:lnTo>
                <a:lnTo>
                  <a:pt x="5124" y="1500"/>
                </a:lnTo>
                <a:lnTo>
                  <a:pt x="4918" y="1500"/>
                </a:lnTo>
                <a:lnTo>
                  <a:pt x="4714" y="1488"/>
                </a:lnTo>
                <a:lnTo>
                  <a:pt x="4514" y="1470"/>
                </a:lnTo>
                <a:lnTo>
                  <a:pt x="4316" y="1453"/>
                </a:lnTo>
                <a:lnTo>
                  <a:pt x="4122" y="1434"/>
                </a:lnTo>
                <a:lnTo>
                  <a:pt x="3929" y="1405"/>
                </a:lnTo>
                <a:lnTo>
                  <a:pt x="3739" y="1374"/>
                </a:lnTo>
                <a:lnTo>
                  <a:pt x="3553" y="1346"/>
                </a:lnTo>
                <a:lnTo>
                  <a:pt x="3190" y="1267"/>
                </a:lnTo>
                <a:lnTo>
                  <a:pt x="2842" y="1183"/>
                </a:lnTo>
                <a:lnTo>
                  <a:pt x="2508" y="1095"/>
                </a:lnTo>
                <a:lnTo>
                  <a:pt x="2192" y="998"/>
                </a:lnTo>
                <a:lnTo>
                  <a:pt x="1890" y="897"/>
                </a:lnTo>
                <a:lnTo>
                  <a:pt x="1610" y="788"/>
                </a:lnTo>
                <a:lnTo>
                  <a:pt x="1347" y="681"/>
                </a:lnTo>
                <a:lnTo>
                  <a:pt x="1105" y="574"/>
                </a:lnTo>
                <a:lnTo>
                  <a:pt x="883" y="473"/>
                </a:lnTo>
                <a:lnTo>
                  <a:pt x="686" y="377"/>
                </a:lnTo>
                <a:lnTo>
                  <a:pt x="508" y="286"/>
                </a:lnTo>
                <a:lnTo>
                  <a:pt x="358" y="210"/>
                </a:lnTo>
                <a:lnTo>
                  <a:pt x="232" y="138"/>
                </a:lnTo>
                <a:lnTo>
                  <a:pt x="59" y="3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" name="Freeform 5">
            <a:extLst>
              <a:ext uri="{FF2B5EF4-FFF2-40B4-BE49-F238E27FC236}">
                <a16:creationId xmlns:a16="http://schemas.microsoft.com/office/drawing/2014/main" id="{61CDB3A6-B686-4E1D-AD52-3DC038A45E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587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297114-ADED-01AF-4B29-81FD3269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3792" y="3079593"/>
            <a:ext cx="3405616" cy="698811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EBEBEB"/>
                </a:solidFill>
              </a:rPr>
              <a:t>Housekeeping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D38E400-4F30-481D-A5DC-5AA21A2CB8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5024985-A6E4-CCE3-A485-93A36E9EF5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1862594"/>
              </p:ext>
            </p:extLst>
          </p:nvPr>
        </p:nvGraphicFramePr>
        <p:xfrm>
          <a:off x="5194300" y="808038"/>
          <a:ext cx="6391275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6" name="Graphic 5" descr="House with solid fill">
            <a:extLst>
              <a:ext uri="{FF2B5EF4-FFF2-40B4-BE49-F238E27FC236}">
                <a16:creationId xmlns:a16="http://schemas.microsoft.com/office/drawing/2014/main" id="{1163AE57-A95D-9CC1-2D20-19D2F4C9234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39126" y="2891656"/>
            <a:ext cx="1119722" cy="1074683"/>
          </a:xfrm>
          <a:prstGeom prst="rect">
            <a:avLst/>
          </a:prstGeom>
        </p:spPr>
      </p:pic>
      <p:pic>
        <p:nvPicPr>
          <p:cNvPr id="7" name="object 5">
            <a:extLst>
              <a:ext uri="{FF2B5EF4-FFF2-40B4-BE49-F238E27FC236}">
                <a16:creationId xmlns:a16="http://schemas.microsoft.com/office/drawing/2014/main" id="{109758EB-08C0-1451-8F20-5B27529A7D7D}"/>
              </a:ext>
            </a:extLst>
          </p:cNvPr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0862548" y="72032"/>
            <a:ext cx="1040289" cy="99893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4789275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CAF1E58-D170-4EF3-8E1A-992DA3688F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>
              <a:duotone>
                <a:schemeClr val="dk2">
                  <a:shade val="69000"/>
                  <a:hueMod val="108000"/>
                  <a:satMod val="164000"/>
                  <a:lumMod val="74000"/>
                </a:schemeClr>
                <a:schemeClr val="dk2">
                  <a:tint val="96000"/>
                  <a:hueMod val="88000"/>
                  <a:satMod val="140000"/>
                  <a:lumMod val="132000"/>
                </a:schemeClr>
              </a:duotone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3EACCB19-3F29-416E-BD93-24BDDE3739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1000"/>
                </a:schemeClr>
              </a:gs>
              <a:gs pos="75000">
                <a:schemeClr val="accent5">
                  <a:alpha val="0"/>
                </a:schemeClr>
              </a:gs>
              <a:gs pos="36000">
                <a:schemeClr val="accent5"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9C41423-F9F7-4333-A541-61582D3D23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8000"/>
                </a:schemeClr>
              </a:gs>
              <a:gs pos="72000">
                <a:schemeClr val="accent5">
                  <a:alpha val="0"/>
                </a:schemeClr>
              </a:gs>
              <a:gs pos="36000">
                <a:schemeClr val="accent5"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Freeform 5">
            <a:extLst>
              <a:ext uri="{FF2B5EF4-FFF2-40B4-BE49-F238E27FC236}">
                <a16:creationId xmlns:a16="http://schemas.microsoft.com/office/drawing/2014/main" id="{A66DA090-6BD9-45CC-B782-02767069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5922489">
            <a:off x="3140485" y="1826078"/>
            <a:ext cx="3299407" cy="440924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A9F93AF-9489-4B8A-AA6B-1B00D3CA68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5713412" y="402165"/>
            <a:ext cx="6055253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9" name="Freeform 5">
            <a:extLst>
              <a:ext uri="{FF2B5EF4-FFF2-40B4-BE49-F238E27FC236}">
                <a16:creationId xmlns:a16="http://schemas.microsoft.com/office/drawing/2014/main" id="{2F459F0B-865B-481D-9AC3-15C76A336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6200000">
            <a:off x="2229377" y="2801721"/>
            <a:ext cx="6053670" cy="1254558"/>
          </a:xfrm>
          <a:custGeom>
            <a:avLst/>
            <a:gdLst/>
            <a:ahLst/>
            <a:cxnLst/>
            <a:rect l="l" t="t" r="r" b="b"/>
            <a:pathLst>
              <a:path w="10000" h="8000">
                <a:moveTo>
                  <a:pt x="0" y="0"/>
                </a:moveTo>
                <a:lnTo>
                  <a:pt x="0" y="7970"/>
                </a:lnTo>
                <a:lnTo>
                  <a:pt x="10000" y="8000"/>
                </a:lnTo>
                <a:lnTo>
                  <a:pt x="10000" y="7"/>
                </a:lnTo>
                <a:lnTo>
                  <a:pt x="10000" y="7"/>
                </a:lnTo>
                <a:lnTo>
                  <a:pt x="9773" y="156"/>
                </a:lnTo>
                <a:lnTo>
                  <a:pt x="9547" y="298"/>
                </a:lnTo>
                <a:lnTo>
                  <a:pt x="9320" y="437"/>
                </a:lnTo>
                <a:lnTo>
                  <a:pt x="9092" y="556"/>
                </a:lnTo>
                <a:lnTo>
                  <a:pt x="8865" y="676"/>
                </a:lnTo>
                <a:lnTo>
                  <a:pt x="8637" y="788"/>
                </a:lnTo>
                <a:lnTo>
                  <a:pt x="8412" y="884"/>
                </a:lnTo>
                <a:lnTo>
                  <a:pt x="8184" y="975"/>
                </a:lnTo>
                <a:lnTo>
                  <a:pt x="7957" y="1058"/>
                </a:lnTo>
                <a:lnTo>
                  <a:pt x="7734" y="1130"/>
                </a:lnTo>
                <a:lnTo>
                  <a:pt x="7508" y="1202"/>
                </a:lnTo>
                <a:lnTo>
                  <a:pt x="7285" y="1262"/>
                </a:lnTo>
                <a:lnTo>
                  <a:pt x="7062" y="1309"/>
                </a:lnTo>
                <a:lnTo>
                  <a:pt x="6840" y="1358"/>
                </a:lnTo>
                <a:lnTo>
                  <a:pt x="6620" y="1399"/>
                </a:lnTo>
                <a:lnTo>
                  <a:pt x="6402" y="1428"/>
                </a:lnTo>
                <a:lnTo>
                  <a:pt x="6184" y="1453"/>
                </a:lnTo>
                <a:lnTo>
                  <a:pt x="5968" y="1477"/>
                </a:lnTo>
                <a:lnTo>
                  <a:pt x="5755" y="1488"/>
                </a:lnTo>
                <a:lnTo>
                  <a:pt x="5542" y="1500"/>
                </a:lnTo>
                <a:lnTo>
                  <a:pt x="5332" y="1506"/>
                </a:lnTo>
                <a:lnTo>
                  <a:pt x="5124" y="1500"/>
                </a:lnTo>
                <a:lnTo>
                  <a:pt x="4918" y="1500"/>
                </a:lnTo>
                <a:lnTo>
                  <a:pt x="4714" y="1488"/>
                </a:lnTo>
                <a:lnTo>
                  <a:pt x="4514" y="1470"/>
                </a:lnTo>
                <a:lnTo>
                  <a:pt x="4316" y="1453"/>
                </a:lnTo>
                <a:lnTo>
                  <a:pt x="4122" y="1434"/>
                </a:lnTo>
                <a:lnTo>
                  <a:pt x="3929" y="1405"/>
                </a:lnTo>
                <a:lnTo>
                  <a:pt x="3739" y="1374"/>
                </a:lnTo>
                <a:lnTo>
                  <a:pt x="3553" y="1346"/>
                </a:lnTo>
                <a:lnTo>
                  <a:pt x="3190" y="1267"/>
                </a:lnTo>
                <a:lnTo>
                  <a:pt x="2842" y="1183"/>
                </a:lnTo>
                <a:lnTo>
                  <a:pt x="2508" y="1095"/>
                </a:lnTo>
                <a:lnTo>
                  <a:pt x="2192" y="998"/>
                </a:lnTo>
                <a:lnTo>
                  <a:pt x="1890" y="897"/>
                </a:lnTo>
                <a:lnTo>
                  <a:pt x="1610" y="788"/>
                </a:lnTo>
                <a:lnTo>
                  <a:pt x="1347" y="681"/>
                </a:lnTo>
                <a:lnTo>
                  <a:pt x="1105" y="574"/>
                </a:lnTo>
                <a:lnTo>
                  <a:pt x="883" y="473"/>
                </a:lnTo>
                <a:lnTo>
                  <a:pt x="686" y="377"/>
                </a:lnTo>
                <a:lnTo>
                  <a:pt x="508" y="286"/>
                </a:lnTo>
                <a:lnTo>
                  <a:pt x="358" y="210"/>
                </a:lnTo>
                <a:lnTo>
                  <a:pt x="232" y="138"/>
                </a:lnTo>
                <a:lnTo>
                  <a:pt x="59" y="3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" name="Freeform 5">
            <a:extLst>
              <a:ext uri="{FF2B5EF4-FFF2-40B4-BE49-F238E27FC236}">
                <a16:creationId xmlns:a16="http://schemas.microsoft.com/office/drawing/2014/main" id="{61CDB3A6-B686-4E1D-AD52-3DC038A45E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587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75CFA9-2E11-099B-6E8C-9ABDC7C17B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1844" y="1012126"/>
            <a:ext cx="2942210" cy="483374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EBEBEB"/>
                </a:solidFill>
              </a:rPr>
              <a:t>Exit Screen Updates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D38E400-4F30-481D-A5DC-5AA21A2CB8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639D19C-AEF5-755A-5A2A-8E95E1EAB71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9559932"/>
              </p:ext>
            </p:extLst>
          </p:nvPr>
        </p:nvGraphicFramePr>
        <p:xfrm>
          <a:off x="5194300" y="808038"/>
          <a:ext cx="6391275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object 5">
            <a:extLst>
              <a:ext uri="{FF2B5EF4-FFF2-40B4-BE49-F238E27FC236}">
                <a16:creationId xmlns:a16="http://schemas.microsoft.com/office/drawing/2014/main" id="{90747D3C-8AB9-FE53-7565-1E8D1A0EE462}"/>
              </a:ext>
            </a:extLst>
          </p:cNvPr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0862548" y="72032"/>
            <a:ext cx="1040289" cy="99893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Graphic 6" descr="Exit with solid fill">
            <a:extLst>
              <a:ext uri="{FF2B5EF4-FFF2-40B4-BE49-F238E27FC236}">
                <a16:creationId xmlns:a16="http://schemas.microsoft.com/office/drawing/2014/main" id="{B193BA5E-F0D3-C830-5CC6-3FBAA97E291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31620" y="2971799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56737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12D0AE-25B2-3427-D03A-9B2B26E52C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7190" y="929689"/>
            <a:ext cx="8761413" cy="706964"/>
          </a:xfrm>
        </p:spPr>
        <p:txBody>
          <a:bodyPr/>
          <a:lstStyle/>
          <a:p>
            <a:r>
              <a:rPr lang="en-US" dirty="0"/>
              <a:t>What do you need to 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6F1894-6456-72E2-6565-7F56B3B655E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NOW:</a:t>
            </a:r>
          </a:p>
          <a:p>
            <a:pPr lvl="1"/>
            <a:r>
              <a:rPr lang="en-US" dirty="0"/>
              <a:t>Update all internal agency paperwork used to capture these data elements to reflect the data standard changes.</a:t>
            </a:r>
          </a:p>
          <a:p>
            <a:r>
              <a:rPr lang="en-US" b="1" dirty="0"/>
              <a:t>ON 10/1:</a:t>
            </a:r>
          </a:p>
          <a:p>
            <a:pPr lvl="1"/>
            <a:r>
              <a:rPr lang="en-US" dirty="0"/>
              <a:t>For all active clients on 10/1:</a:t>
            </a:r>
          </a:p>
          <a:p>
            <a:pPr lvl="2"/>
            <a:r>
              <a:rPr lang="en-US" dirty="0"/>
              <a:t>Review PROFILE screens for correct Race/Ethnicity &amp; Gender information.</a:t>
            </a:r>
          </a:p>
          <a:p>
            <a:pPr lvl="2"/>
            <a:r>
              <a:rPr lang="en-US" dirty="0"/>
              <a:t>Review ENROLLMENT screens and enter all data that may be missing.</a:t>
            </a:r>
          </a:p>
          <a:p>
            <a:pPr lvl="3"/>
            <a:r>
              <a:rPr lang="en-US" dirty="0"/>
              <a:t>Translation Assistance (CoC, ESG, HOPWA)</a:t>
            </a:r>
          </a:p>
          <a:p>
            <a:pPr lvl="3"/>
            <a:r>
              <a:rPr lang="en-US" dirty="0"/>
              <a:t>Sexual Orientation (CoC PSH)</a:t>
            </a:r>
          </a:p>
          <a:p>
            <a:pPr lvl="1"/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58655D-063A-EA5C-614A-85CDF7DBA8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11887" y="3401953"/>
            <a:ext cx="4825159" cy="1819394"/>
          </a:xfrm>
        </p:spPr>
        <p:txBody>
          <a:bodyPr>
            <a:normAutofit fontScale="92500" lnSpcReduction="10000"/>
          </a:bodyPr>
          <a:lstStyle/>
          <a:p>
            <a:pPr lvl="1"/>
            <a:r>
              <a:rPr lang="en-US" dirty="0"/>
              <a:t>RRH Shelter providers:</a:t>
            </a:r>
          </a:p>
          <a:p>
            <a:pPr lvl="2"/>
            <a:r>
              <a:rPr lang="en-US" dirty="0"/>
              <a:t>Enroll all clients receiving RRH case management in new RRH Services Only projects.</a:t>
            </a:r>
          </a:p>
          <a:p>
            <a:r>
              <a:rPr lang="en-US" b="1" dirty="0"/>
              <a:t>MOVING FORWARD:</a:t>
            </a:r>
          </a:p>
          <a:p>
            <a:pPr lvl="1"/>
            <a:r>
              <a:rPr lang="en-US" dirty="0"/>
              <a:t>Collect and enter all data</a:t>
            </a:r>
          </a:p>
        </p:txBody>
      </p:sp>
      <p:pic>
        <p:nvPicPr>
          <p:cNvPr id="10" name="Graphic 9" descr="Programmer male with solid fill">
            <a:extLst>
              <a:ext uri="{FF2B5EF4-FFF2-40B4-BE49-F238E27FC236}">
                <a16:creationId xmlns:a16="http://schemas.microsoft.com/office/drawing/2014/main" id="{29E14848-D3AA-F397-8C93-03905A5B30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73186" y="637093"/>
            <a:ext cx="1064004" cy="1064004"/>
          </a:xfrm>
          <a:prstGeom prst="rect">
            <a:avLst/>
          </a:prstGeom>
        </p:spPr>
      </p:pic>
      <p:pic>
        <p:nvPicPr>
          <p:cNvPr id="11" name="object 5">
            <a:extLst>
              <a:ext uri="{FF2B5EF4-FFF2-40B4-BE49-F238E27FC236}">
                <a16:creationId xmlns:a16="http://schemas.microsoft.com/office/drawing/2014/main" id="{1C9BD90A-3EF0-8B9B-9396-9617C3E3616F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862548" y="72032"/>
            <a:ext cx="1040289" cy="99893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7928972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7DD39-782D-3524-7F68-B8176AF4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5925" y="973668"/>
            <a:ext cx="8761413" cy="706964"/>
          </a:xfrm>
        </p:spPr>
        <p:txBody>
          <a:bodyPr/>
          <a:lstStyle/>
          <a:p>
            <a:r>
              <a:rPr lang="en-US" dirty="0"/>
              <a:t>Links to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F539B4-705A-EDA6-EEA2-037E2403CA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HUD Exchange – Data Standards</a:t>
            </a:r>
          </a:p>
          <a:p>
            <a:pPr lvl="1"/>
            <a:r>
              <a:rPr lang="en-US" dirty="0">
                <a:hlinkClick r:id="rId2"/>
              </a:rPr>
              <a:t>https://files.hudexchange.info/resources/documents/HMIS-Data-Standards-Manual-2024.pdf</a:t>
            </a:r>
            <a:endParaRPr lang="en-US" dirty="0"/>
          </a:p>
          <a:p>
            <a:r>
              <a:rPr lang="en-US" dirty="0"/>
              <a:t>HUD Exchange – Data Dictionary</a:t>
            </a:r>
          </a:p>
          <a:p>
            <a:pPr lvl="1"/>
            <a:r>
              <a:rPr lang="en-US" dirty="0">
                <a:hlinkClick r:id="rId3"/>
              </a:rPr>
              <a:t>https://files.hudexchange.info/resources/documents/HMIS-Data-Dictionary-2024.pdf</a:t>
            </a:r>
            <a:endParaRPr lang="en-US" dirty="0"/>
          </a:p>
          <a:p>
            <a:r>
              <a:rPr lang="en-US" dirty="0"/>
              <a:t>All Bitfocus 2024 Data Standard Resources (2024 ONLY)</a:t>
            </a:r>
          </a:p>
          <a:p>
            <a:pPr lvl="1"/>
            <a:r>
              <a:rPr lang="en-US"/>
              <a:t>https://www.bitfocus.com/services/data-and-reporting</a:t>
            </a:r>
            <a:endParaRPr lang="en-US" dirty="0"/>
          </a:p>
        </p:txBody>
      </p:sp>
      <p:pic>
        <p:nvPicPr>
          <p:cNvPr id="4" name="object 5">
            <a:extLst>
              <a:ext uri="{FF2B5EF4-FFF2-40B4-BE49-F238E27FC236}">
                <a16:creationId xmlns:a16="http://schemas.microsoft.com/office/drawing/2014/main" id="{18FF9C83-7542-BB78-C698-A1EA73BA7DE8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862548" y="72032"/>
            <a:ext cx="1040289" cy="99893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Graphic 5" descr="Link with solid fill">
            <a:extLst>
              <a:ext uri="{FF2B5EF4-FFF2-40B4-BE49-F238E27FC236}">
                <a16:creationId xmlns:a16="http://schemas.microsoft.com/office/drawing/2014/main" id="{E04EBAD1-43F5-804F-1EA6-288EF9C47B9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71525" y="8699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375922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F053649-BF71-CDF4-0FC4-FEF8BB18E2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5030" y="3872506"/>
            <a:ext cx="8825658" cy="914400"/>
          </a:xfrm>
        </p:spPr>
        <p:txBody>
          <a:bodyPr/>
          <a:lstStyle/>
          <a:p>
            <a:r>
              <a:rPr lang="en-US" dirty="0"/>
              <a:t>QUESTIONS</a:t>
            </a:r>
          </a:p>
        </p:txBody>
      </p:sp>
      <p:pic>
        <p:nvPicPr>
          <p:cNvPr id="6" name="object 5">
            <a:extLst>
              <a:ext uri="{FF2B5EF4-FFF2-40B4-BE49-F238E27FC236}">
                <a16:creationId xmlns:a16="http://schemas.microsoft.com/office/drawing/2014/main" id="{2EAFAD3A-4F22-04AF-3DC8-D35F53CC77CA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62548" y="72032"/>
            <a:ext cx="1040289" cy="99893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" name="Graphic 7" descr="Questions with solid fill">
            <a:extLst>
              <a:ext uri="{FF2B5EF4-FFF2-40B4-BE49-F238E27FC236}">
                <a16:creationId xmlns:a16="http://schemas.microsoft.com/office/drawing/2014/main" id="{80A221BE-83AF-C52B-ACD3-287532AE50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72368" y="3804244"/>
            <a:ext cx="982662" cy="982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75249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CAF1E58-D170-4EF3-8E1A-992DA3688F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>
              <a:duotone>
                <a:schemeClr val="dk2">
                  <a:shade val="69000"/>
                  <a:hueMod val="108000"/>
                  <a:satMod val="164000"/>
                  <a:lumMod val="74000"/>
                </a:schemeClr>
                <a:schemeClr val="dk2">
                  <a:tint val="96000"/>
                  <a:hueMod val="88000"/>
                  <a:satMod val="140000"/>
                  <a:lumMod val="132000"/>
                </a:schemeClr>
              </a:duotone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3EACCB19-3F29-416E-BD93-24BDDE3739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1000"/>
                </a:schemeClr>
              </a:gs>
              <a:gs pos="75000">
                <a:schemeClr val="accent5">
                  <a:alpha val="0"/>
                </a:schemeClr>
              </a:gs>
              <a:gs pos="36000">
                <a:schemeClr val="accent5"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9C41423-F9F7-4333-A541-61582D3D23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8000"/>
                </a:schemeClr>
              </a:gs>
              <a:gs pos="72000">
                <a:schemeClr val="accent5">
                  <a:alpha val="0"/>
                </a:schemeClr>
              </a:gs>
              <a:gs pos="36000">
                <a:schemeClr val="accent5"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Freeform 5">
            <a:extLst>
              <a:ext uri="{FF2B5EF4-FFF2-40B4-BE49-F238E27FC236}">
                <a16:creationId xmlns:a16="http://schemas.microsoft.com/office/drawing/2014/main" id="{A66DA090-6BD9-45CC-B782-02767069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5922489">
            <a:off x="3140485" y="1826078"/>
            <a:ext cx="3299407" cy="440924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A9F93AF-9489-4B8A-AA6B-1B00D3CA68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5713412" y="402165"/>
            <a:ext cx="6055253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9" name="Freeform 5">
            <a:extLst>
              <a:ext uri="{FF2B5EF4-FFF2-40B4-BE49-F238E27FC236}">
                <a16:creationId xmlns:a16="http://schemas.microsoft.com/office/drawing/2014/main" id="{2F459F0B-865B-481D-9AC3-15C76A336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6200000">
            <a:off x="2229377" y="2801721"/>
            <a:ext cx="6053670" cy="1254558"/>
          </a:xfrm>
          <a:custGeom>
            <a:avLst/>
            <a:gdLst/>
            <a:ahLst/>
            <a:cxnLst/>
            <a:rect l="l" t="t" r="r" b="b"/>
            <a:pathLst>
              <a:path w="10000" h="8000">
                <a:moveTo>
                  <a:pt x="0" y="0"/>
                </a:moveTo>
                <a:lnTo>
                  <a:pt x="0" y="7970"/>
                </a:lnTo>
                <a:lnTo>
                  <a:pt x="10000" y="8000"/>
                </a:lnTo>
                <a:lnTo>
                  <a:pt x="10000" y="7"/>
                </a:lnTo>
                <a:lnTo>
                  <a:pt x="10000" y="7"/>
                </a:lnTo>
                <a:lnTo>
                  <a:pt x="9773" y="156"/>
                </a:lnTo>
                <a:lnTo>
                  <a:pt x="9547" y="298"/>
                </a:lnTo>
                <a:lnTo>
                  <a:pt x="9320" y="437"/>
                </a:lnTo>
                <a:lnTo>
                  <a:pt x="9092" y="556"/>
                </a:lnTo>
                <a:lnTo>
                  <a:pt x="8865" y="676"/>
                </a:lnTo>
                <a:lnTo>
                  <a:pt x="8637" y="788"/>
                </a:lnTo>
                <a:lnTo>
                  <a:pt x="8412" y="884"/>
                </a:lnTo>
                <a:lnTo>
                  <a:pt x="8184" y="975"/>
                </a:lnTo>
                <a:lnTo>
                  <a:pt x="7957" y="1058"/>
                </a:lnTo>
                <a:lnTo>
                  <a:pt x="7734" y="1130"/>
                </a:lnTo>
                <a:lnTo>
                  <a:pt x="7508" y="1202"/>
                </a:lnTo>
                <a:lnTo>
                  <a:pt x="7285" y="1262"/>
                </a:lnTo>
                <a:lnTo>
                  <a:pt x="7062" y="1309"/>
                </a:lnTo>
                <a:lnTo>
                  <a:pt x="6840" y="1358"/>
                </a:lnTo>
                <a:lnTo>
                  <a:pt x="6620" y="1399"/>
                </a:lnTo>
                <a:lnTo>
                  <a:pt x="6402" y="1428"/>
                </a:lnTo>
                <a:lnTo>
                  <a:pt x="6184" y="1453"/>
                </a:lnTo>
                <a:lnTo>
                  <a:pt x="5968" y="1477"/>
                </a:lnTo>
                <a:lnTo>
                  <a:pt x="5755" y="1488"/>
                </a:lnTo>
                <a:lnTo>
                  <a:pt x="5542" y="1500"/>
                </a:lnTo>
                <a:lnTo>
                  <a:pt x="5332" y="1506"/>
                </a:lnTo>
                <a:lnTo>
                  <a:pt x="5124" y="1500"/>
                </a:lnTo>
                <a:lnTo>
                  <a:pt x="4918" y="1500"/>
                </a:lnTo>
                <a:lnTo>
                  <a:pt x="4714" y="1488"/>
                </a:lnTo>
                <a:lnTo>
                  <a:pt x="4514" y="1470"/>
                </a:lnTo>
                <a:lnTo>
                  <a:pt x="4316" y="1453"/>
                </a:lnTo>
                <a:lnTo>
                  <a:pt x="4122" y="1434"/>
                </a:lnTo>
                <a:lnTo>
                  <a:pt x="3929" y="1405"/>
                </a:lnTo>
                <a:lnTo>
                  <a:pt x="3739" y="1374"/>
                </a:lnTo>
                <a:lnTo>
                  <a:pt x="3553" y="1346"/>
                </a:lnTo>
                <a:lnTo>
                  <a:pt x="3190" y="1267"/>
                </a:lnTo>
                <a:lnTo>
                  <a:pt x="2842" y="1183"/>
                </a:lnTo>
                <a:lnTo>
                  <a:pt x="2508" y="1095"/>
                </a:lnTo>
                <a:lnTo>
                  <a:pt x="2192" y="998"/>
                </a:lnTo>
                <a:lnTo>
                  <a:pt x="1890" y="897"/>
                </a:lnTo>
                <a:lnTo>
                  <a:pt x="1610" y="788"/>
                </a:lnTo>
                <a:lnTo>
                  <a:pt x="1347" y="681"/>
                </a:lnTo>
                <a:lnTo>
                  <a:pt x="1105" y="574"/>
                </a:lnTo>
                <a:lnTo>
                  <a:pt x="883" y="473"/>
                </a:lnTo>
                <a:lnTo>
                  <a:pt x="686" y="377"/>
                </a:lnTo>
                <a:lnTo>
                  <a:pt x="508" y="286"/>
                </a:lnTo>
                <a:lnTo>
                  <a:pt x="358" y="210"/>
                </a:lnTo>
                <a:lnTo>
                  <a:pt x="232" y="138"/>
                </a:lnTo>
                <a:lnTo>
                  <a:pt x="59" y="3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" name="Freeform 5">
            <a:extLst>
              <a:ext uri="{FF2B5EF4-FFF2-40B4-BE49-F238E27FC236}">
                <a16:creationId xmlns:a16="http://schemas.microsoft.com/office/drawing/2014/main" id="{61CDB3A6-B686-4E1D-AD52-3DC038A45E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587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7D5EB34-74A5-D68B-8AE6-ADE9DCBB6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0680" y="1012126"/>
            <a:ext cx="2942210" cy="4833745"/>
          </a:xfrm>
        </p:spPr>
        <p:txBody>
          <a:bodyPr>
            <a:normAutofit/>
          </a:bodyPr>
          <a:lstStyle/>
          <a:p>
            <a:r>
              <a:rPr lang="en-US" sz="4800" dirty="0">
                <a:solidFill>
                  <a:srgbClr val="EBEBEB"/>
                </a:solidFill>
              </a:rPr>
              <a:t>Agenda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D38E400-4F30-481D-A5DC-5AA21A2CB8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75950EB-3DEA-3783-6D26-A80185FDDB0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8042247"/>
              </p:ext>
            </p:extLst>
          </p:nvPr>
        </p:nvGraphicFramePr>
        <p:xfrm>
          <a:off x="5194300" y="808038"/>
          <a:ext cx="6391275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object 5">
            <a:extLst>
              <a:ext uri="{FF2B5EF4-FFF2-40B4-BE49-F238E27FC236}">
                <a16:creationId xmlns:a16="http://schemas.microsoft.com/office/drawing/2014/main" id="{84C6BAE7-CA12-0D7D-04BC-93DC910402EF}"/>
              </a:ext>
            </a:extLst>
          </p:cNvPr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0862548" y="72032"/>
            <a:ext cx="1040289" cy="99893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Graphic 6" descr="Checklist with solid fill">
            <a:extLst>
              <a:ext uri="{FF2B5EF4-FFF2-40B4-BE49-F238E27FC236}">
                <a16:creationId xmlns:a16="http://schemas.microsoft.com/office/drawing/2014/main" id="{17143F89-FD46-CFCE-D2C1-4C20BBCBD47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06425" y="2895600"/>
            <a:ext cx="1076326" cy="1076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149677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3DEDB-1482-3E49-7442-075B0074D0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5293" y="973668"/>
            <a:ext cx="8761413" cy="706964"/>
          </a:xfrm>
        </p:spPr>
        <p:txBody>
          <a:bodyPr/>
          <a:lstStyle/>
          <a:p>
            <a:r>
              <a:rPr lang="en-US" dirty="0"/>
              <a:t>2024 Data Standard Release Timeline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EBB5A1-DC0E-2827-D4F4-5640259276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September 1</a:t>
            </a:r>
            <a:r>
              <a:rPr lang="en-US" baseline="30000" dirty="0"/>
              <a:t>st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B473DA-7ACE-C05A-CD5C-B0AC2809C1CC}"/>
              </a:ext>
            </a:extLst>
          </p:cNvPr>
          <p:cNvSpPr>
            <a:spLocks noGrp="1"/>
          </p:cNvSpPr>
          <p:nvPr>
            <p:ph type="body" sz="half" idx="15"/>
          </p:nvPr>
        </p:nvSpPr>
        <p:spPr/>
        <p:txBody>
          <a:bodyPr/>
          <a:lstStyle/>
          <a:p>
            <a:r>
              <a:rPr lang="en-US" dirty="0"/>
              <a:t>All updates to the data standards were made available in our Clarity Training Site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973FE0-290E-C14C-DFCA-6BED254E2C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September 18</a:t>
            </a:r>
            <a:r>
              <a:rPr lang="en-US" baseline="30000" dirty="0"/>
              <a:t>th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A543C43-AA15-4197-119E-2FF82DD446A2}"/>
              </a:ext>
            </a:extLst>
          </p:cNvPr>
          <p:cNvSpPr>
            <a:spLocks noGrp="1"/>
          </p:cNvSpPr>
          <p:nvPr>
            <p:ph type="body" sz="half" idx="16"/>
          </p:nvPr>
        </p:nvSpPr>
        <p:spPr/>
        <p:txBody>
          <a:bodyPr/>
          <a:lstStyle/>
          <a:p>
            <a:r>
              <a:rPr lang="en-US" dirty="0"/>
              <a:t>All updates to the data standards were made available in our Clarity Live Site</a:t>
            </a:r>
          </a:p>
          <a:p>
            <a:r>
              <a:rPr lang="en-US" dirty="0"/>
              <a:t>All screens and updated fields are marked “Do Not Use” until live release on 10/1/2023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804DC88-54AA-0579-4EA7-CF4F46D4FF4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October 1</a:t>
            </a:r>
            <a:r>
              <a:rPr lang="en-US" baseline="30000" dirty="0"/>
              <a:t>st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7C7085D-14DA-761B-6E04-083F1327B657}"/>
              </a:ext>
            </a:extLst>
          </p:cNvPr>
          <p:cNvSpPr>
            <a:spLocks noGrp="1"/>
          </p:cNvSpPr>
          <p:nvPr>
            <p:ph type="body" sz="half" idx="17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2024 Data Standards go live!</a:t>
            </a:r>
          </a:p>
          <a:p>
            <a:r>
              <a:rPr lang="en-US" dirty="0"/>
              <a:t>Any data collected will need to reflect the changes outlined today. </a:t>
            </a:r>
          </a:p>
          <a:p>
            <a:r>
              <a:rPr lang="en-US" dirty="0"/>
              <a:t>All screens and templates (except Custom screens) will be updated automatically by Bitfocus. </a:t>
            </a:r>
          </a:p>
          <a:p>
            <a:r>
              <a:rPr lang="en-US" dirty="0"/>
              <a:t>Reporting will be switched to new fiscal year requirements – EXCEPTION: HUD CSV/XML EXPORT &amp; ESG CAPER (both versions available)</a:t>
            </a:r>
          </a:p>
        </p:txBody>
      </p:sp>
      <p:pic>
        <p:nvPicPr>
          <p:cNvPr id="9" name="object 5">
            <a:extLst>
              <a:ext uri="{FF2B5EF4-FFF2-40B4-BE49-F238E27FC236}">
                <a16:creationId xmlns:a16="http://schemas.microsoft.com/office/drawing/2014/main" id="{EA6EDF92-7732-1388-4E5F-DB105123E4A4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62548" y="72032"/>
            <a:ext cx="1040289" cy="99893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1" name="Graphic 10" descr="Monthly calendar with solid fill">
            <a:extLst>
              <a:ext uri="{FF2B5EF4-FFF2-40B4-BE49-F238E27FC236}">
                <a16:creationId xmlns:a16="http://schemas.microsoft.com/office/drawing/2014/main" id="{7083618A-1A69-20EF-91B6-0C8358659E4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94681" y="798250"/>
            <a:ext cx="1020612" cy="1020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264868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F7AA93-C197-FB8C-C84F-73CB5200E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5576" y="972081"/>
            <a:ext cx="8761413" cy="706964"/>
          </a:xfrm>
        </p:spPr>
        <p:txBody>
          <a:bodyPr/>
          <a:lstStyle/>
          <a:p>
            <a:r>
              <a:rPr lang="en-US" dirty="0"/>
              <a:t>Updates on Multiple Screens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02B751-26C5-5B6C-CF9B-1B0C37EFCF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3" y="3067050"/>
            <a:ext cx="3464670" cy="2705100"/>
          </a:xfrm>
        </p:spPr>
        <p:txBody>
          <a:bodyPr/>
          <a:lstStyle/>
          <a:p>
            <a:r>
              <a:rPr lang="en-US" b="1" dirty="0"/>
              <a:t>All fields: </a:t>
            </a:r>
            <a:r>
              <a:rPr lang="en-US" dirty="0"/>
              <a:t>“Client refused” updated to “Client prefers not to answer”</a:t>
            </a:r>
          </a:p>
          <a:p>
            <a:r>
              <a:rPr lang="en-US" dirty="0"/>
              <a:t>This will be the recommended answer for all missing data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8D508CC-3E1E-7493-EDC5-99A9C5B7A5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8399" y="3524499"/>
            <a:ext cx="5728648" cy="89510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object 5">
            <a:extLst>
              <a:ext uri="{FF2B5EF4-FFF2-40B4-BE49-F238E27FC236}">
                <a16:creationId xmlns:a16="http://schemas.microsoft.com/office/drawing/2014/main" id="{3D8E89F7-0D5E-A0AF-8F6C-15C9C5A373E4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862548" y="72032"/>
            <a:ext cx="1040289" cy="99893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Graphic 6" descr="Completed with solid fill">
            <a:extLst>
              <a:ext uri="{FF2B5EF4-FFF2-40B4-BE49-F238E27FC236}">
                <a16:creationId xmlns:a16="http://schemas.microsoft.com/office/drawing/2014/main" id="{AFFCE4C2-7232-C469-EEE5-C264C0AE4AE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50500" y="708025"/>
            <a:ext cx="1235076" cy="1235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432483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F7AA93-C197-FB8C-C84F-73CB5200E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5576" y="972081"/>
            <a:ext cx="8761413" cy="706964"/>
          </a:xfrm>
        </p:spPr>
        <p:txBody>
          <a:bodyPr/>
          <a:lstStyle/>
          <a:p>
            <a:r>
              <a:rPr lang="en-US" dirty="0"/>
              <a:t>Updates on Multiple Screens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02B751-26C5-5B6C-CF9B-1B0C37EFCF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8038" y="2714625"/>
            <a:ext cx="9655923" cy="2705100"/>
          </a:xfrm>
        </p:spPr>
        <p:txBody>
          <a:bodyPr/>
          <a:lstStyle/>
          <a:p>
            <a:r>
              <a:rPr lang="en-US" b="1" dirty="0"/>
              <a:t>VA Health Insurance</a:t>
            </a:r>
          </a:p>
          <a:p>
            <a:pPr lvl="1"/>
            <a:r>
              <a:rPr lang="en-US" dirty="0"/>
              <a:t>“Veteran’s Administration (VA) Medical Services” updated to “Veteran’s Health Administration (VHA)”</a:t>
            </a:r>
          </a:p>
          <a:p>
            <a:r>
              <a:rPr lang="en-US" b="1" dirty="0"/>
              <a:t>Survivors of Domestic Violence</a:t>
            </a:r>
          </a:p>
          <a:p>
            <a:pPr lvl="1"/>
            <a:r>
              <a:rPr lang="en-US" dirty="0"/>
              <a:t>Wherever mentioned, phrasing updated to “Survivors of Domestic Violence”</a:t>
            </a:r>
          </a:p>
          <a:p>
            <a:r>
              <a:rPr lang="en-US" b="1" dirty="0"/>
              <a:t>HOPWA Screens: Medical Assistance</a:t>
            </a:r>
          </a:p>
          <a:p>
            <a:pPr lvl="1"/>
            <a:r>
              <a:rPr lang="en-US" dirty="0"/>
              <a:t>“Receiving Public HIV/AIDS Medical Assistance” removed</a:t>
            </a:r>
          </a:p>
        </p:txBody>
      </p:sp>
      <p:pic>
        <p:nvPicPr>
          <p:cNvPr id="4" name="object 5">
            <a:extLst>
              <a:ext uri="{FF2B5EF4-FFF2-40B4-BE49-F238E27FC236}">
                <a16:creationId xmlns:a16="http://schemas.microsoft.com/office/drawing/2014/main" id="{0254706B-8DD9-CDF6-B401-10AEAF8EAA61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62548" y="72032"/>
            <a:ext cx="1040289" cy="99893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Graphic 6" descr="Completed with solid fill">
            <a:extLst>
              <a:ext uri="{FF2B5EF4-FFF2-40B4-BE49-F238E27FC236}">
                <a16:creationId xmlns:a16="http://schemas.microsoft.com/office/drawing/2014/main" id="{48265E65-74D7-BF1E-2163-E887C2788D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50500" y="708025"/>
            <a:ext cx="1235076" cy="1235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67581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F0CB9A-5726-C813-604B-99E29C580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2153" y="973668"/>
            <a:ext cx="8761413" cy="706964"/>
          </a:xfrm>
        </p:spPr>
        <p:txBody>
          <a:bodyPr/>
          <a:lstStyle/>
          <a:p>
            <a:r>
              <a:rPr lang="en-US" dirty="0"/>
              <a:t>Program Setup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AE4DDD-6B83-E781-1926-061C55981C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5" y="2603500"/>
            <a:ext cx="8761412" cy="825500"/>
          </a:xfrm>
        </p:spPr>
        <p:txBody>
          <a:bodyPr/>
          <a:lstStyle/>
          <a:p>
            <a:r>
              <a:rPr lang="en-US" b="1" dirty="0"/>
              <a:t>HMIS Participation Status</a:t>
            </a:r>
          </a:p>
          <a:p>
            <a:pPr lvl="1"/>
            <a:r>
              <a:rPr lang="en-US" dirty="0"/>
              <a:t>This has been always been tracked. Now includes status start and end dates.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5DB5E3D-E0FD-3F0E-93CA-557A84E7B7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4418" y="3735686"/>
            <a:ext cx="5782482" cy="151468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69CF7C4-ADD8-057B-DC44-D89D495FFFA8}"/>
              </a:ext>
            </a:extLst>
          </p:cNvPr>
          <p:cNvSpPr txBox="1">
            <a:spLocks/>
          </p:cNvSpPr>
          <p:nvPr/>
        </p:nvSpPr>
        <p:spPr>
          <a:xfrm>
            <a:off x="1154953" y="5557058"/>
            <a:ext cx="8761412" cy="825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dirty="0"/>
              <a:t>Can now change participation status without requiring creation of new project</a:t>
            </a:r>
          </a:p>
        </p:txBody>
      </p:sp>
      <p:pic>
        <p:nvPicPr>
          <p:cNvPr id="9" name="object 5">
            <a:extLst>
              <a:ext uri="{FF2B5EF4-FFF2-40B4-BE49-F238E27FC236}">
                <a16:creationId xmlns:a16="http://schemas.microsoft.com/office/drawing/2014/main" id="{C05264C6-6F1A-4F6D-679F-0D56E897C7AB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862548" y="72032"/>
            <a:ext cx="1040289" cy="99893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" name="Graphic 9" descr="Single gear with solid fill">
            <a:extLst>
              <a:ext uri="{FF2B5EF4-FFF2-40B4-BE49-F238E27FC236}">
                <a16:creationId xmlns:a16="http://schemas.microsoft.com/office/drawing/2014/main" id="{689A0E12-DF9B-C208-DCBF-73ABD982494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97753" y="8699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384773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6F61C-240D-81C0-FA91-428FDEE07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2153" y="973668"/>
            <a:ext cx="8761413" cy="706964"/>
          </a:xfrm>
        </p:spPr>
        <p:txBody>
          <a:bodyPr/>
          <a:lstStyle/>
          <a:p>
            <a:r>
              <a:rPr lang="en-US" dirty="0"/>
              <a:t>Program Setup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2B46DC-D61C-3D28-912A-B88E498E69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5294" y="2260424"/>
            <a:ext cx="8761412" cy="1104434"/>
          </a:xfrm>
        </p:spPr>
        <p:txBody>
          <a:bodyPr/>
          <a:lstStyle/>
          <a:p>
            <a:r>
              <a:rPr lang="en-US" b="1" dirty="0"/>
              <a:t>CE Participation Status</a:t>
            </a:r>
          </a:p>
          <a:p>
            <a:pPr lvl="1"/>
            <a:r>
              <a:rPr lang="en-US" dirty="0"/>
              <a:t>Now required to select what role every project plays as it relates to Coordinated Entry – either Access Point (what services?) or Receives Referrals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F46C5F0-AC82-AE62-6BB0-9A2D4D232F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4285" y="3364858"/>
            <a:ext cx="5763429" cy="333421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</p:pic>
      <p:pic>
        <p:nvPicPr>
          <p:cNvPr id="6" name="object 5">
            <a:extLst>
              <a:ext uri="{FF2B5EF4-FFF2-40B4-BE49-F238E27FC236}">
                <a16:creationId xmlns:a16="http://schemas.microsoft.com/office/drawing/2014/main" id="{2764E98C-1234-66D6-7B39-57BD9186642C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862548" y="72032"/>
            <a:ext cx="1040289" cy="99893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Graphic 6" descr="Single gear with solid fill">
            <a:extLst>
              <a:ext uri="{FF2B5EF4-FFF2-40B4-BE49-F238E27FC236}">
                <a16:creationId xmlns:a16="http://schemas.microsoft.com/office/drawing/2014/main" id="{9669E889-8179-B0F2-C1B7-ADF2C285904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97753" y="8699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37755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AD5EC9-F16C-64E1-8B51-F82431F09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2153" y="973668"/>
            <a:ext cx="8761413" cy="706964"/>
          </a:xfrm>
        </p:spPr>
        <p:txBody>
          <a:bodyPr/>
          <a:lstStyle/>
          <a:p>
            <a:r>
              <a:rPr lang="en-US" dirty="0"/>
              <a:t>Program Setup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26A600-0145-7A9C-04AC-6400E9746C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5" y="2603500"/>
            <a:ext cx="8761412" cy="1028933"/>
          </a:xfrm>
        </p:spPr>
        <p:txBody>
          <a:bodyPr/>
          <a:lstStyle/>
          <a:p>
            <a:r>
              <a:rPr lang="en-US" b="1" dirty="0"/>
              <a:t>Emergency Shelter – Night-by-Night vs. Entry/Exit</a:t>
            </a:r>
          </a:p>
          <a:p>
            <a:pPr lvl="1"/>
            <a:r>
              <a:rPr lang="en-US" dirty="0"/>
              <a:t>This has always been tracked. Different method of tracking now.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491FD37-0F01-A096-83E2-C350F970AA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9681" y="3816991"/>
            <a:ext cx="4572638" cy="25435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object 5">
            <a:extLst>
              <a:ext uri="{FF2B5EF4-FFF2-40B4-BE49-F238E27FC236}">
                <a16:creationId xmlns:a16="http://schemas.microsoft.com/office/drawing/2014/main" id="{67B4415F-2B36-9B7D-1F7D-57B6F50CA9B6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862548" y="72032"/>
            <a:ext cx="1040289" cy="99893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" name="Graphic 8" descr="Single gear with solid fill">
            <a:extLst>
              <a:ext uri="{FF2B5EF4-FFF2-40B4-BE49-F238E27FC236}">
                <a16:creationId xmlns:a16="http://schemas.microsoft.com/office/drawing/2014/main" id="{AFA34A3D-A180-FB88-695A-D4BC8B83469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97753" y="8699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783004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288</TotalTime>
  <Words>1147</Words>
  <Application>Microsoft Office PowerPoint</Application>
  <PresentationFormat>Widescreen</PresentationFormat>
  <Paragraphs>153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Century Gothic</vt:lpstr>
      <vt:lpstr>Wingdings 3</vt:lpstr>
      <vt:lpstr>Ion Boardroom</vt:lpstr>
      <vt:lpstr>HMIS End User Workgroup</vt:lpstr>
      <vt:lpstr>Housekeeping</vt:lpstr>
      <vt:lpstr>Agenda</vt:lpstr>
      <vt:lpstr>2024 Data Standard Release Timeline</vt:lpstr>
      <vt:lpstr>Updates on Multiple Screens</vt:lpstr>
      <vt:lpstr>Updates on Multiple Screens</vt:lpstr>
      <vt:lpstr>Program Setup Updates</vt:lpstr>
      <vt:lpstr>Program Setup Updates</vt:lpstr>
      <vt:lpstr>Program Setup Updates</vt:lpstr>
      <vt:lpstr>Program Setup Updates</vt:lpstr>
      <vt:lpstr>Profile Screen Updates</vt:lpstr>
      <vt:lpstr>Enrollment Screen Updates</vt:lpstr>
      <vt:lpstr>Enrollment Screen Updates</vt:lpstr>
      <vt:lpstr>Enrollment Screen Updates</vt:lpstr>
      <vt:lpstr>Enrollment Screen Updates SSVF ONLY</vt:lpstr>
      <vt:lpstr>Status and Current Living Situation Screen Updates</vt:lpstr>
      <vt:lpstr>Federal Partner Service Updates</vt:lpstr>
      <vt:lpstr>Federal Partner Service Updates</vt:lpstr>
      <vt:lpstr>Coordinated Entry Event Updates</vt:lpstr>
      <vt:lpstr>Exit Screen Updates</vt:lpstr>
      <vt:lpstr>What do you need to do?</vt:lpstr>
      <vt:lpstr>Links to Resources</vt:lpstr>
      <vt:lpstr>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HMIS End User Workgroup</dc:title>
  <dc:creator>Nicholas Butina</dc:creator>
  <cp:lastModifiedBy>Mysa Afaneh</cp:lastModifiedBy>
  <cp:revision>9</cp:revision>
  <dcterms:created xsi:type="dcterms:W3CDTF">2023-09-12T14:22:30Z</dcterms:created>
  <dcterms:modified xsi:type="dcterms:W3CDTF">2025-09-19T17:10:03Z</dcterms:modified>
</cp:coreProperties>
</file>