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9"/>
  </p:notesMasterIdLst>
  <p:sldIdLst>
    <p:sldId id="256" r:id="rId2"/>
    <p:sldId id="278" r:id="rId3"/>
    <p:sldId id="257" r:id="rId4"/>
    <p:sldId id="299" r:id="rId5"/>
    <p:sldId id="311" r:id="rId6"/>
    <p:sldId id="345" r:id="rId7"/>
    <p:sldId id="300" r:id="rId8"/>
    <p:sldId id="315" r:id="rId9"/>
    <p:sldId id="346" r:id="rId10"/>
    <p:sldId id="316" r:id="rId11"/>
    <p:sldId id="304" r:id="rId12"/>
    <p:sldId id="320" r:id="rId13"/>
    <p:sldId id="339" r:id="rId14"/>
    <p:sldId id="337" r:id="rId15"/>
    <p:sldId id="306" r:id="rId16"/>
    <p:sldId id="341" r:id="rId17"/>
    <p:sldId id="342" r:id="rId18"/>
    <p:sldId id="343" r:id="rId19"/>
    <p:sldId id="347" r:id="rId20"/>
    <p:sldId id="307" r:id="rId21"/>
    <p:sldId id="324" r:id="rId22"/>
    <p:sldId id="325" r:id="rId23"/>
    <p:sldId id="308" r:id="rId24"/>
    <p:sldId id="330" r:id="rId25"/>
    <p:sldId id="305" r:id="rId26"/>
    <p:sldId id="331" r:id="rId27"/>
    <p:sldId id="29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96" d="100"/>
          <a:sy n="96" d="100"/>
        </p:scale>
        <p:origin x="6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281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2C806-4349-428D-8EEC-854387F12F8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5446C68-0365-4204-82A9-B6A28E0B40F3}">
      <dgm:prSet/>
      <dgm:spPr>
        <a:solidFill>
          <a:schemeClr val="accent1"/>
        </a:solidFill>
      </dgm:spPr>
      <dgm:t>
        <a:bodyPr/>
        <a:lstStyle/>
        <a:p>
          <a:r>
            <a:rPr lang="en-US" b="0" i="0"/>
            <a:t>This webinar will be recorded and made available on OHS’s website as soon as possible.</a:t>
          </a:r>
          <a:endParaRPr lang="en-US"/>
        </a:p>
      </dgm:t>
    </dgm:pt>
    <dgm:pt modelId="{9D3AF4EC-5F3C-4CA5-906F-DD9BC0972435}" type="parTrans" cxnId="{A7235250-605A-4B54-ABD4-0EF8E4BA77EA}">
      <dgm:prSet/>
      <dgm:spPr/>
      <dgm:t>
        <a:bodyPr/>
        <a:lstStyle/>
        <a:p>
          <a:endParaRPr lang="en-US"/>
        </a:p>
      </dgm:t>
    </dgm:pt>
    <dgm:pt modelId="{6DAB1DD8-2A6B-432C-A380-C266FF9B082A}" type="sibTrans" cxnId="{A7235250-605A-4B54-ABD4-0EF8E4BA77EA}">
      <dgm:prSet/>
      <dgm:spPr/>
      <dgm:t>
        <a:bodyPr/>
        <a:lstStyle/>
        <a:p>
          <a:endParaRPr lang="en-US"/>
        </a:p>
      </dgm:t>
    </dgm:pt>
    <dgm:pt modelId="{40464444-CEE0-4724-8119-B730B299AEAF}">
      <dgm:prSet/>
      <dgm:spPr>
        <a:solidFill>
          <a:schemeClr val="accent1"/>
        </a:solidFill>
      </dgm:spPr>
      <dgm:t>
        <a:bodyPr/>
        <a:lstStyle/>
        <a:p>
          <a:r>
            <a:rPr lang="en-US" b="0" i="0"/>
            <a:t>You will be muted and cameras will be off for the duration of the webinar. </a:t>
          </a:r>
          <a:endParaRPr lang="en-US"/>
        </a:p>
      </dgm:t>
    </dgm:pt>
    <dgm:pt modelId="{0ECE7323-0CCE-4887-9339-DA75E118E2C4}" type="parTrans" cxnId="{54C98BDE-49E3-4D53-973A-04C159D2D8ED}">
      <dgm:prSet/>
      <dgm:spPr/>
      <dgm:t>
        <a:bodyPr/>
        <a:lstStyle/>
        <a:p>
          <a:endParaRPr lang="en-US"/>
        </a:p>
      </dgm:t>
    </dgm:pt>
    <dgm:pt modelId="{33D7692F-0830-4ADB-ABDE-724C537A90BA}" type="sibTrans" cxnId="{54C98BDE-49E3-4D53-973A-04C159D2D8ED}">
      <dgm:prSet/>
      <dgm:spPr/>
      <dgm:t>
        <a:bodyPr/>
        <a:lstStyle/>
        <a:p>
          <a:endParaRPr lang="en-US"/>
        </a:p>
      </dgm:t>
    </dgm:pt>
    <dgm:pt modelId="{DFA7B3A4-56AC-4727-9D3B-2012E1A3C9CC}">
      <dgm:prSet/>
      <dgm:spPr>
        <a:solidFill>
          <a:schemeClr val="accent1"/>
        </a:solidFill>
      </dgm:spPr>
      <dgm:t>
        <a:bodyPr/>
        <a:lstStyle/>
        <a:p>
          <a:r>
            <a:rPr lang="en-US" b="0" i="0"/>
            <a:t>If you have a question:</a:t>
          </a:r>
          <a:endParaRPr lang="en-US"/>
        </a:p>
      </dgm:t>
    </dgm:pt>
    <dgm:pt modelId="{F1CFD662-677B-45C0-AF42-242176A035CD}" type="parTrans" cxnId="{63D1554A-37EF-4F0F-B42C-19CBF701A146}">
      <dgm:prSet/>
      <dgm:spPr/>
      <dgm:t>
        <a:bodyPr/>
        <a:lstStyle/>
        <a:p>
          <a:endParaRPr lang="en-US"/>
        </a:p>
      </dgm:t>
    </dgm:pt>
    <dgm:pt modelId="{0CE68092-B7D3-42F6-AFEA-D98AF90E8121}" type="sibTrans" cxnId="{63D1554A-37EF-4F0F-B42C-19CBF701A146}">
      <dgm:prSet/>
      <dgm:spPr/>
      <dgm:t>
        <a:bodyPr/>
        <a:lstStyle/>
        <a:p>
          <a:endParaRPr lang="en-US"/>
        </a:p>
      </dgm:t>
    </dgm:pt>
    <dgm:pt modelId="{737509B6-B309-4F0D-97A0-D1C6033A3832}">
      <dgm:prSet/>
      <dgm:spPr/>
      <dgm:t>
        <a:bodyPr/>
        <a:lstStyle/>
        <a:p>
          <a:r>
            <a:rPr lang="en-US" b="0" i="0"/>
            <a:t>Put your question in the Q&amp;A – someone will respond</a:t>
          </a:r>
          <a:endParaRPr lang="en-US"/>
        </a:p>
      </dgm:t>
    </dgm:pt>
    <dgm:pt modelId="{40A2CA93-8377-483A-9916-534CCEC0E9FF}" type="parTrans" cxnId="{250911E6-3B6C-462C-B2BB-0BFE85B9CE4A}">
      <dgm:prSet/>
      <dgm:spPr/>
      <dgm:t>
        <a:bodyPr/>
        <a:lstStyle/>
        <a:p>
          <a:endParaRPr lang="en-US"/>
        </a:p>
      </dgm:t>
    </dgm:pt>
    <dgm:pt modelId="{4FD0A9E9-B2DF-4535-A4FD-0564723A987D}" type="sibTrans" cxnId="{250911E6-3B6C-462C-B2BB-0BFE85B9CE4A}">
      <dgm:prSet/>
      <dgm:spPr/>
      <dgm:t>
        <a:bodyPr/>
        <a:lstStyle/>
        <a:p>
          <a:endParaRPr lang="en-US"/>
        </a:p>
      </dgm:t>
    </dgm:pt>
    <dgm:pt modelId="{CF06CF4E-947B-4D43-BCC0-D2B81A65FE51}">
      <dgm:prSet/>
      <dgm:spPr>
        <a:solidFill>
          <a:schemeClr val="accent1"/>
        </a:solidFill>
      </dgm:spPr>
      <dgm:t>
        <a:bodyPr/>
        <a:lstStyle/>
        <a:p>
          <a:r>
            <a:rPr lang="en-US" b="0" i="0"/>
            <a:t>Information shared in this webinar should be disseminated to all HMIS end users and interested parties!</a:t>
          </a:r>
          <a:endParaRPr lang="en-US"/>
        </a:p>
      </dgm:t>
    </dgm:pt>
    <dgm:pt modelId="{9D9F85D6-55D5-472D-844C-6BCA9479913C}" type="parTrans" cxnId="{6EC26978-406D-4190-9CA2-6ED740A82AA0}">
      <dgm:prSet/>
      <dgm:spPr/>
      <dgm:t>
        <a:bodyPr/>
        <a:lstStyle/>
        <a:p>
          <a:endParaRPr lang="en-US"/>
        </a:p>
      </dgm:t>
    </dgm:pt>
    <dgm:pt modelId="{3A6275DD-D5A3-4996-A464-6E67E56ADC52}" type="sibTrans" cxnId="{6EC26978-406D-4190-9CA2-6ED740A82AA0}">
      <dgm:prSet/>
      <dgm:spPr/>
      <dgm:t>
        <a:bodyPr/>
        <a:lstStyle/>
        <a:p>
          <a:endParaRPr lang="en-US"/>
        </a:p>
      </dgm:t>
    </dgm:pt>
    <dgm:pt modelId="{5F31EA01-6930-4C75-A596-6A75C7080E81}">
      <dgm:prSet/>
      <dgm:spPr/>
      <dgm:t>
        <a:bodyPr/>
        <a:lstStyle/>
        <a:p>
          <a:r>
            <a:rPr lang="en-US"/>
            <a:t>Hold the question until the live Q&amp;A at the end of the session</a:t>
          </a:r>
        </a:p>
      </dgm:t>
    </dgm:pt>
    <dgm:pt modelId="{E81EE9CD-7CB7-4B84-A5B5-BE62A7D85C8D}" type="parTrans" cxnId="{A4B3CB98-CFF1-47C1-9A60-CCEC66C59202}">
      <dgm:prSet/>
      <dgm:spPr/>
      <dgm:t>
        <a:bodyPr/>
        <a:lstStyle/>
        <a:p>
          <a:endParaRPr lang="en-US"/>
        </a:p>
      </dgm:t>
    </dgm:pt>
    <dgm:pt modelId="{3DE861C8-5E35-4EC9-B8EA-9C7498B17118}" type="sibTrans" cxnId="{A4B3CB98-CFF1-47C1-9A60-CCEC66C59202}">
      <dgm:prSet/>
      <dgm:spPr/>
      <dgm:t>
        <a:bodyPr/>
        <a:lstStyle/>
        <a:p>
          <a:endParaRPr lang="en-US"/>
        </a:p>
      </dgm:t>
    </dgm:pt>
    <dgm:pt modelId="{3A26E45E-B0A2-4B5B-9902-688F1FB3130E}" type="pres">
      <dgm:prSet presAssocID="{2A32C806-4349-428D-8EEC-854387F12F86}" presName="linear" presStyleCnt="0">
        <dgm:presLayoutVars>
          <dgm:animLvl val="lvl"/>
          <dgm:resizeHandles val="exact"/>
        </dgm:presLayoutVars>
      </dgm:prSet>
      <dgm:spPr/>
    </dgm:pt>
    <dgm:pt modelId="{5EF087C9-A61B-40E4-BE7F-BA7CA0980CC6}" type="pres">
      <dgm:prSet presAssocID="{D5446C68-0365-4204-82A9-B6A28E0B40F3}" presName="parentText" presStyleLbl="node1" presStyleIdx="0" presStyleCnt="4">
        <dgm:presLayoutVars>
          <dgm:chMax val="0"/>
          <dgm:bulletEnabled val="1"/>
        </dgm:presLayoutVars>
      </dgm:prSet>
      <dgm:spPr/>
    </dgm:pt>
    <dgm:pt modelId="{E3831ACC-0B0F-40E8-B272-CADA3EA9B194}" type="pres">
      <dgm:prSet presAssocID="{6DAB1DD8-2A6B-432C-A380-C266FF9B082A}" presName="spacer" presStyleCnt="0"/>
      <dgm:spPr/>
    </dgm:pt>
    <dgm:pt modelId="{637A9C2E-2D65-4FDA-949D-21D9191BB7F3}" type="pres">
      <dgm:prSet presAssocID="{40464444-CEE0-4724-8119-B730B299AEAF}" presName="parentText" presStyleLbl="node1" presStyleIdx="1" presStyleCnt="4">
        <dgm:presLayoutVars>
          <dgm:chMax val="0"/>
          <dgm:bulletEnabled val="1"/>
        </dgm:presLayoutVars>
      </dgm:prSet>
      <dgm:spPr/>
    </dgm:pt>
    <dgm:pt modelId="{D6967B51-41AD-4C87-BD64-32E885D48A78}" type="pres">
      <dgm:prSet presAssocID="{33D7692F-0830-4ADB-ABDE-724C537A90BA}" presName="spacer" presStyleCnt="0"/>
      <dgm:spPr/>
    </dgm:pt>
    <dgm:pt modelId="{DFBC61E7-46B8-4993-954C-F857CA5978C3}" type="pres">
      <dgm:prSet presAssocID="{DFA7B3A4-56AC-4727-9D3B-2012E1A3C9CC}" presName="parentText" presStyleLbl="node1" presStyleIdx="2" presStyleCnt="4">
        <dgm:presLayoutVars>
          <dgm:chMax val="0"/>
          <dgm:bulletEnabled val="1"/>
        </dgm:presLayoutVars>
      </dgm:prSet>
      <dgm:spPr/>
    </dgm:pt>
    <dgm:pt modelId="{61D45B2F-8E4A-41A5-A612-57562C5D1513}" type="pres">
      <dgm:prSet presAssocID="{DFA7B3A4-56AC-4727-9D3B-2012E1A3C9CC}" presName="childText" presStyleLbl="revTx" presStyleIdx="0" presStyleCnt="1">
        <dgm:presLayoutVars>
          <dgm:bulletEnabled val="1"/>
        </dgm:presLayoutVars>
      </dgm:prSet>
      <dgm:spPr/>
    </dgm:pt>
    <dgm:pt modelId="{AF95C429-C5CE-459E-8D7F-5A146E57BB4C}" type="pres">
      <dgm:prSet presAssocID="{CF06CF4E-947B-4D43-BCC0-D2B81A65FE51}" presName="parentText" presStyleLbl="node1" presStyleIdx="3" presStyleCnt="4">
        <dgm:presLayoutVars>
          <dgm:chMax val="0"/>
          <dgm:bulletEnabled val="1"/>
        </dgm:presLayoutVars>
      </dgm:prSet>
      <dgm:spPr/>
    </dgm:pt>
  </dgm:ptLst>
  <dgm:cxnLst>
    <dgm:cxn modelId="{EAF4DC66-EA48-4061-947B-26AEF1DC1FCA}" type="presOf" srcId="{737509B6-B309-4F0D-97A0-D1C6033A3832}" destId="{61D45B2F-8E4A-41A5-A612-57562C5D1513}" srcOrd="0" destOrd="0" presId="urn:microsoft.com/office/officeart/2005/8/layout/vList2"/>
    <dgm:cxn modelId="{63D1554A-37EF-4F0F-B42C-19CBF701A146}" srcId="{2A32C806-4349-428D-8EEC-854387F12F86}" destId="{DFA7B3A4-56AC-4727-9D3B-2012E1A3C9CC}" srcOrd="2" destOrd="0" parTransId="{F1CFD662-677B-45C0-AF42-242176A035CD}" sibTransId="{0CE68092-B7D3-42F6-AFEA-D98AF90E8121}"/>
    <dgm:cxn modelId="{A7235250-605A-4B54-ABD4-0EF8E4BA77EA}" srcId="{2A32C806-4349-428D-8EEC-854387F12F86}" destId="{D5446C68-0365-4204-82A9-B6A28E0B40F3}" srcOrd="0" destOrd="0" parTransId="{9D3AF4EC-5F3C-4CA5-906F-DD9BC0972435}" sibTransId="{6DAB1DD8-2A6B-432C-A380-C266FF9B082A}"/>
    <dgm:cxn modelId="{6EC26978-406D-4190-9CA2-6ED740A82AA0}" srcId="{2A32C806-4349-428D-8EEC-854387F12F86}" destId="{CF06CF4E-947B-4D43-BCC0-D2B81A65FE51}" srcOrd="3" destOrd="0" parTransId="{9D9F85D6-55D5-472D-844C-6BCA9479913C}" sibTransId="{3A6275DD-D5A3-4996-A464-6E67E56ADC52}"/>
    <dgm:cxn modelId="{E20EC088-9AE1-4ECD-9A02-9FD6B74050E3}" type="presOf" srcId="{2A32C806-4349-428D-8EEC-854387F12F86}" destId="{3A26E45E-B0A2-4B5B-9902-688F1FB3130E}" srcOrd="0" destOrd="0" presId="urn:microsoft.com/office/officeart/2005/8/layout/vList2"/>
    <dgm:cxn modelId="{1C0CDE8C-AE29-46F2-BD8C-FC12754B4C4D}" type="presOf" srcId="{CF06CF4E-947B-4D43-BCC0-D2B81A65FE51}" destId="{AF95C429-C5CE-459E-8D7F-5A146E57BB4C}" srcOrd="0" destOrd="0" presId="urn:microsoft.com/office/officeart/2005/8/layout/vList2"/>
    <dgm:cxn modelId="{A4B3CB98-CFF1-47C1-9A60-CCEC66C59202}" srcId="{DFA7B3A4-56AC-4727-9D3B-2012E1A3C9CC}" destId="{5F31EA01-6930-4C75-A596-6A75C7080E81}" srcOrd="1" destOrd="0" parTransId="{E81EE9CD-7CB7-4B84-A5B5-BE62A7D85C8D}" sibTransId="{3DE861C8-5E35-4EC9-B8EA-9C7498B17118}"/>
    <dgm:cxn modelId="{981C95B0-804F-416C-AC46-124594DA7564}" type="presOf" srcId="{40464444-CEE0-4724-8119-B730B299AEAF}" destId="{637A9C2E-2D65-4FDA-949D-21D9191BB7F3}" srcOrd="0" destOrd="0" presId="urn:microsoft.com/office/officeart/2005/8/layout/vList2"/>
    <dgm:cxn modelId="{D9709DC6-36FD-44CA-8DD1-7148B70CA571}" type="presOf" srcId="{DFA7B3A4-56AC-4727-9D3B-2012E1A3C9CC}" destId="{DFBC61E7-46B8-4993-954C-F857CA5978C3}" srcOrd="0" destOrd="0" presId="urn:microsoft.com/office/officeart/2005/8/layout/vList2"/>
    <dgm:cxn modelId="{252FDECD-97A8-4E3C-BCF0-C3092B0F9D2D}" type="presOf" srcId="{D5446C68-0365-4204-82A9-B6A28E0B40F3}" destId="{5EF087C9-A61B-40E4-BE7F-BA7CA0980CC6}" srcOrd="0" destOrd="0" presId="urn:microsoft.com/office/officeart/2005/8/layout/vList2"/>
    <dgm:cxn modelId="{54C98BDE-49E3-4D53-973A-04C159D2D8ED}" srcId="{2A32C806-4349-428D-8EEC-854387F12F86}" destId="{40464444-CEE0-4724-8119-B730B299AEAF}" srcOrd="1" destOrd="0" parTransId="{0ECE7323-0CCE-4887-9339-DA75E118E2C4}" sibTransId="{33D7692F-0830-4ADB-ABDE-724C537A90BA}"/>
    <dgm:cxn modelId="{250911E6-3B6C-462C-B2BB-0BFE85B9CE4A}" srcId="{DFA7B3A4-56AC-4727-9D3B-2012E1A3C9CC}" destId="{737509B6-B309-4F0D-97A0-D1C6033A3832}" srcOrd="0" destOrd="0" parTransId="{40A2CA93-8377-483A-9916-534CCEC0E9FF}" sibTransId="{4FD0A9E9-B2DF-4535-A4FD-0564723A987D}"/>
    <dgm:cxn modelId="{C6B318EF-9BA7-40B4-9238-1BB4C910D99F}" type="presOf" srcId="{5F31EA01-6930-4C75-A596-6A75C7080E81}" destId="{61D45B2F-8E4A-41A5-A612-57562C5D1513}" srcOrd="0" destOrd="1" presId="urn:microsoft.com/office/officeart/2005/8/layout/vList2"/>
    <dgm:cxn modelId="{40AA25DD-B9BA-4D1A-8513-57B42029DB16}" type="presParOf" srcId="{3A26E45E-B0A2-4B5B-9902-688F1FB3130E}" destId="{5EF087C9-A61B-40E4-BE7F-BA7CA0980CC6}" srcOrd="0" destOrd="0" presId="urn:microsoft.com/office/officeart/2005/8/layout/vList2"/>
    <dgm:cxn modelId="{6DE4C5EB-55F0-45CF-8B24-71CE8A9149E1}" type="presParOf" srcId="{3A26E45E-B0A2-4B5B-9902-688F1FB3130E}" destId="{E3831ACC-0B0F-40E8-B272-CADA3EA9B194}" srcOrd="1" destOrd="0" presId="urn:microsoft.com/office/officeart/2005/8/layout/vList2"/>
    <dgm:cxn modelId="{9AA3E4B3-FF1A-4389-A135-104A8D9EFC76}" type="presParOf" srcId="{3A26E45E-B0A2-4B5B-9902-688F1FB3130E}" destId="{637A9C2E-2D65-4FDA-949D-21D9191BB7F3}" srcOrd="2" destOrd="0" presId="urn:microsoft.com/office/officeart/2005/8/layout/vList2"/>
    <dgm:cxn modelId="{4C1F0E43-AAB9-46A7-B1A2-5F7F84289035}" type="presParOf" srcId="{3A26E45E-B0A2-4B5B-9902-688F1FB3130E}" destId="{D6967B51-41AD-4C87-BD64-32E885D48A78}" srcOrd="3" destOrd="0" presId="urn:microsoft.com/office/officeart/2005/8/layout/vList2"/>
    <dgm:cxn modelId="{59EA5E15-A07E-4855-83D5-081392E6AD96}" type="presParOf" srcId="{3A26E45E-B0A2-4B5B-9902-688F1FB3130E}" destId="{DFBC61E7-46B8-4993-954C-F857CA5978C3}" srcOrd="4" destOrd="0" presId="urn:microsoft.com/office/officeart/2005/8/layout/vList2"/>
    <dgm:cxn modelId="{39B35B39-0C55-4BE4-AB6D-3C553029001B}" type="presParOf" srcId="{3A26E45E-B0A2-4B5B-9902-688F1FB3130E}" destId="{61D45B2F-8E4A-41A5-A612-57562C5D1513}" srcOrd="5" destOrd="0" presId="urn:microsoft.com/office/officeart/2005/8/layout/vList2"/>
    <dgm:cxn modelId="{D948CA95-AA84-4AE0-83A1-54B899CFD35C}" type="presParOf" srcId="{3A26E45E-B0A2-4B5B-9902-688F1FB3130E}" destId="{AF95C429-C5CE-459E-8D7F-5A146E57BB4C}"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4BBEF-315C-481E-B53D-DF35B73ECCA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03B0834-75D1-4F63-89C6-69755A1D77CF}">
      <dgm:prSet/>
      <dgm:spPr/>
      <dgm:t>
        <a:bodyPr/>
        <a:lstStyle/>
        <a:p>
          <a:pPr>
            <a:lnSpc>
              <a:spcPct val="100000"/>
            </a:lnSpc>
          </a:pPr>
          <a:r>
            <a:rPr lang="en-US"/>
            <a:t>By-Name List Activation</a:t>
          </a:r>
          <a:endParaRPr lang="en-US" dirty="0"/>
        </a:p>
      </dgm:t>
    </dgm:pt>
    <dgm:pt modelId="{333CA944-C1C8-49AF-9A24-E7E5077250DA}" type="parTrans" cxnId="{1C1D4473-793A-4389-BA81-D034C312E5C9}">
      <dgm:prSet/>
      <dgm:spPr/>
      <dgm:t>
        <a:bodyPr/>
        <a:lstStyle/>
        <a:p>
          <a:endParaRPr lang="en-US"/>
        </a:p>
      </dgm:t>
    </dgm:pt>
    <dgm:pt modelId="{281EAF88-8194-455A-AD0E-6E584D2833C4}" type="sibTrans" cxnId="{1C1D4473-793A-4389-BA81-D034C312E5C9}">
      <dgm:prSet/>
      <dgm:spPr/>
      <dgm:t>
        <a:bodyPr/>
        <a:lstStyle/>
        <a:p>
          <a:endParaRPr lang="en-US"/>
        </a:p>
      </dgm:t>
    </dgm:pt>
    <dgm:pt modelId="{13CF347D-0F32-43C4-827F-980581D8E52E}">
      <dgm:prSet/>
      <dgm:spPr/>
      <dgm:t>
        <a:bodyPr/>
        <a:lstStyle/>
        <a:p>
          <a:r>
            <a:rPr lang="en-US" b="0" i="0" dirty="0"/>
            <a:t>By-Name List Assessment</a:t>
          </a:r>
          <a:endParaRPr lang="en-US" dirty="0"/>
        </a:p>
      </dgm:t>
    </dgm:pt>
    <dgm:pt modelId="{2B6FBFDD-BB41-43C9-9C7B-D6117B5A42CA}" type="parTrans" cxnId="{9DBC35F7-CDEB-43C3-84C9-C061C42A2A71}">
      <dgm:prSet/>
      <dgm:spPr/>
      <dgm:t>
        <a:bodyPr/>
        <a:lstStyle/>
        <a:p>
          <a:endParaRPr lang="en-US"/>
        </a:p>
      </dgm:t>
    </dgm:pt>
    <dgm:pt modelId="{D6EAB89D-F7CE-438A-90AE-1D44590DD7D8}" type="sibTrans" cxnId="{9DBC35F7-CDEB-43C3-84C9-C061C42A2A71}">
      <dgm:prSet/>
      <dgm:spPr/>
      <dgm:t>
        <a:bodyPr/>
        <a:lstStyle/>
        <a:p>
          <a:endParaRPr lang="en-US"/>
        </a:p>
      </dgm:t>
    </dgm:pt>
    <dgm:pt modelId="{BE3CDD84-3E27-4CA4-8ED6-D02379833B2E}">
      <dgm:prSet/>
      <dgm:spPr/>
      <dgm:t>
        <a:bodyPr/>
        <a:lstStyle/>
        <a:p>
          <a:r>
            <a:rPr lang="en-US" dirty="0"/>
            <a:t>Housing Offer Assessments </a:t>
          </a:r>
        </a:p>
      </dgm:t>
    </dgm:pt>
    <dgm:pt modelId="{CD50ACB6-0BA7-4A82-9A19-7A933D8B43F9}" type="parTrans" cxnId="{CC3B5C90-2EAC-4AE5-A170-ED63CCA43A47}">
      <dgm:prSet/>
      <dgm:spPr/>
      <dgm:t>
        <a:bodyPr/>
        <a:lstStyle/>
        <a:p>
          <a:endParaRPr lang="en-US"/>
        </a:p>
      </dgm:t>
    </dgm:pt>
    <dgm:pt modelId="{386B2E98-582A-44B9-8FC3-6DB39A4AFC65}" type="sibTrans" cxnId="{CC3B5C90-2EAC-4AE5-A170-ED63CCA43A47}">
      <dgm:prSet/>
      <dgm:spPr/>
      <dgm:t>
        <a:bodyPr/>
        <a:lstStyle/>
        <a:p>
          <a:endParaRPr lang="en-US"/>
        </a:p>
      </dgm:t>
    </dgm:pt>
    <dgm:pt modelId="{92FF8107-3277-4D82-B645-B00DA6F13022}">
      <dgm:prSet/>
      <dgm:spPr/>
      <dgm:t>
        <a:bodyPr/>
        <a:lstStyle/>
        <a:p>
          <a:r>
            <a:rPr lang="en-US" dirty="0"/>
            <a:t>Housing Offer Forms </a:t>
          </a:r>
        </a:p>
      </dgm:t>
    </dgm:pt>
    <dgm:pt modelId="{175092C1-4115-401C-816C-7FE19A6A8576}" type="parTrans" cxnId="{47257C6B-560A-4DD0-BB56-F46B882B6821}">
      <dgm:prSet/>
      <dgm:spPr/>
      <dgm:t>
        <a:bodyPr/>
        <a:lstStyle/>
        <a:p>
          <a:endParaRPr lang="en-US"/>
        </a:p>
      </dgm:t>
    </dgm:pt>
    <dgm:pt modelId="{984BF6BB-64E1-45CE-BC0A-F9E91501408A}" type="sibTrans" cxnId="{47257C6B-560A-4DD0-BB56-F46B882B6821}">
      <dgm:prSet/>
      <dgm:spPr/>
      <dgm:t>
        <a:bodyPr/>
        <a:lstStyle/>
        <a:p>
          <a:endParaRPr lang="en-US"/>
        </a:p>
      </dgm:t>
    </dgm:pt>
    <dgm:pt modelId="{87AAFFA1-8E92-4ACD-ADD6-93C926BCEF0F}">
      <dgm:prSet/>
      <dgm:spPr/>
      <dgm:t>
        <a:bodyPr/>
        <a:lstStyle/>
        <a:p>
          <a:r>
            <a:rPr lang="en-US" dirty="0"/>
            <a:t>By-Name List Inactivation</a:t>
          </a:r>
        </a:p>
      </dgm:t>
    </dgm:pt>
    <dgm:pt modelId="{7723EAAA-8AE5-431F-971B-18F1191AF342}" type="parTrans" cxnId="{5A053368-A9FE-4F2B-B8D9-C72A62D0AC17}">
      <dgm:prSet/>
      <dgm:spPr/>
      <dgm:t>
        <a:bodyPr/>
        <a:lstStyle/>
        <a:p>
          <a:endParaRPr lang="en-US"/>
        </a:p>
      </dgm:t>
    </dgm:pt>
    <dgm:pt modelId="{CAC35B51-339A-426F-816F-C80FB93841F5}" type="sibTrans" cxnId="{5A053368-A9FE-4F2B-B8D9-C72A62D0AC17}">
      <dgm:prSet/>
      <dgm:spPr/>
      <dgm:t>
        <a:bodyPr/>
        <a:lstStyle/>
        <a:p>
          <a:endParaRPr lang="en-US"/>
        </a:p>
      </dgm:t>
    </dgm:pt>
    <dgm:pt modelId="{BA3C3F37-4256-42BC-B1A6-CF40D00AA58B}">
      <dgm:prSet/>
      <dgm:spPr/>
      <dgm:t>
        <a:bodyPr/>
        <a:lstStyle/>
        <a:p>
          <a:r>
            <a:rPr lang="en-US" dirty="0"/>
            <a:t>By-Name List Reactivation</a:t>
          </a:r>
        </a:p>
      </dgm:t>
    </dgm:pt>
    <dgm:pt modelId="{6AEAB657-750F-47EE-A960-077BB4117E7C}" type="parTrans" cxnId="{4D438D31-693A-4EDC-B761-5A07D13AE8C6}">
      <dgm:prSet/>
      <dgm:spPr/>
      <dgm:t>
        <a:bodyPr/>
        <a:lstStyle/>
        <a:p>
          <a:endParaRPr lang="en-US"/>
        </a:p>
      </dgm:t>
    </dgm:pt>
    <dgm:pt modelId="{779A2819-6C38-4FD0-B336-E1D7B3CDF699}" type="sibTrans" cxnId="{4D438D31-693A-4EDC-B761-5A07D13AE8C6}">
      <dgm:prSet/>
      <dgm:spPr/>
      <dgm:t>
        <a:bodyPr/>
        <a:lstStyle/>
        <a:p>
          <a:endParaRPr lang="en-US"/>
        </a:p>
      </dgm:t>
    </dgm:pt>
    <dgm:pt modelId="{EF008B99-A1CD-4498-9CE6-3944FF30517F}">
      <dgm:prSet/>
      <dgm:spPr/>
      <dgm:t>
        <a:bodyPr/>
        <a:lstStyle/>
        <a:p>
          <a:r>
            <a:rPr lang="en-US" dirty="0"/>
            <a:t>Friday’s Housing Meetings</a:t>
          </a:r>
        </a:p>
      </dgm:t>
    </dgm:pt>
    <dgm:pt modelId="{C31EF3B4-E8FB-48BA-B88B-CF3CA6B2DA6A}" type="parTrans" cxnId="{DCB3CCBC-7B86-414F-B0EB-175E056EC788}">
      <dgm:prSet/>
      <dgm:spPr/>
      <dgm:t>
        <a:bodyPr/>
        <a:lstStyle/>
        <a:p>
          <a:endParaRPr lang="en-US"/>
        </a:p>
      </dgm:t>
    </dgm:pt>
    <dgm:pt modelId="{A159E5C0-5259-4869-B93A-4D1D2CD5835B}" type="sibTrans" cxnId="{DCB3CCBC-7B86-414F-B0EB-175E056EC788}">
      <dgm:prSet/>
      <dgm:spPr/>
      <dgm:t>
        <a:bodyPr/>
        <a:lstStyle/>
        <a:p>
          <a:endParaRPr lang="en-US"/>
        </a:p>
      </dgm:t>
    </dgm:pt>
    <dgm:pt modelId="{8E9D8919-A22A-4F21-9C86-081FF958DFC4}">
      <dgm:prSet/>
      <dgm:spPr/>
      <dgm:t>
        <a:bodyPr/>
        <a:lstStyle/>
        <a:p>
          <a:r>
            <a:rPr lang="en-US" dirty="0"/>
            <a:t>Live Q&amp;A</a:t>
          </a:r>
        </a:p>
      </dgm:t>
    </dgm:pt>
    <dgm:pt modelId="{7301CCAE-B1BD-462A-89F2-37CF50216A88}" type="parTrans" cxnId="{841AF87B-375F-4EE8-B8CE-0E2F697DFD97}">
      <dgm:prSet/>
      <dgm:spPr/>
      <dgm:t>
        <a:bodyPr/>
        <a:lstStyle/>
        <a:p>
          <a:endParaRPr lang="en-US"/>
        </a:p>
      </dgm:t>
    </dgm:pt>
    <dgm:pt modelId="{A3373D0C-FEFF-4530-BA4E-7804D098B2C8}" type="sibTrans" cxnId="{841AF87B-375F-4EE8-B8CE-0E2F697DFD97}">
      <dgm:prSet/>
      <dgm:spPr/>
      <dgm:t>
        <a:bodyPr/>
        <a:lstStyle/>
        <a:p>
          <a:endParaRPr lang="en-US"/>
        </a:p>
      </dgm:t>
    </dgm:pt>
    <dgm:pt modelId="{FC1E1B59-4D20-4B36-B710-89D1E86CFFA6}" type="pres">
      <dgm:prSet presAssocID="{B204BBEF-315C-481E-B53D-DF35B73ECCAB}" presName="vert0" presStyleCnt="0">
        <dgm:presLayoutVars>
          <dgm:dir/>
          <dgm:animOne val="branch"/>
          <dgm:animLvl val="lvl"/>
        </dgm:presLayoutVars>
      </dgm:prSet>
      <dgm:spPr/>
    </dgm:pt>
    <dgm:pt modelId="{B8C210D2-6426-4B3F-A0BF-C3D6C0DBABE1}" type="pres">
      <dgm:prSet presAssocID="{B03B0834-75D1-4F63-89C6-69755A1D77CF}" presName="thickLine" presStyleLbl="alignNode1" presStyleIdx="0" presStyleCnt="8"/>
      <dgm:spPr/>
    </dgm:pt>
    <dgm:pt modelId="{291852C3-D5CD-4F3F-BBDD-752E7FD84191}" type="pres">
      <dgm:prSet presAssocID="{B03B0834-75D1-4F63-89C6-69755A1D77CF}" presName="horz1" presStyleCnt="0"/>
      <dgm:spPr/>
    </dgm:pt>
    <dgm:pt modelId="{22E87528-9485-4ECD-860D-83084FFFF35C}" type="pres">
      <dgm:prSet presAssocID="{B03B0834-75D1-4F63-89C6-69755A1D77CF}" presName="tx1" presStyleLbl="revTx" presStyleIdx="0" presStyleCnt="8"/>
      <dgm:spPr/>
    </dgm:pt>
    <dgm:pt modelId="{812D5336-14DC-4159-8262-AE3E8C7FBAA8}" type="pres">
      <dgm:prSet presAssocID="{B03B0834-75D1-4F63-89C6-69755A1D77CF}" presName="vert1" presStyleCnt="0"/>
      <dgm:spPr/>
    </dgm:pt>
    <dgm:pt modelId="{A9489DF5-490D-4F3F-9DB8-2C032F235640}" type="pres">
      <dgm:prSet presAssocID="{13CF347D-0F32-43C4-827F-980581D8E52E}" presName="thickLine" presStyleLbl="alignNode1" presStyleIdx="1" presStyleCnt="8"/>
      <dgm:spPr/>
    </dgm:pt>
    <dgm:pt modelId="{A21E9867-5134-41F6-AEBD-CE6CD934BD01}" type="pres">
      <dgm:prSet presAssocID="{13CF347D-0F32-43C4-827F-980581D8E52E}" presName="horz1" presStyleCnt="0"/>
      <dgm:spPr/>
    </dgm:pt>
    <dgm:pt modelId="{AB089E92-CF35-4E99-A5E1-0500B89F8A42}" type="pres">
      <dgm:prSet presAssocID="{13CF347D-0F32-43C4-827F-980581D8E52E}" presName="tx1" presStyleLbl="revTx" presStyleIdx="1" presStyleCnt="8"/>
      <dgm:spPr/>
    </dgm:pt>
    <dgm:pt modelId="{CAA190D4-5D06-4E0B-BE92-B26CCE21698B}" type="pres">
      <dgm:prSet presAssocID="{13CF347D-0F32-43C4-827F-980581D8E52E}" presName="vert1" presStyleCnt="0"/>
      <dgm:spPr/>
    </dgm:pt>
    <dgm:pt modelId="{57A3E299-03A4-4E8B-A4D9-0E79E62262CE}" type="pres">
      <dgm:prSet presAssocID="{BE3CDD84-3E27-4CA4-8ED6-D02379833B2E}" presName="thickLine" presStyleLbl="alignNode1" presStyleIdx="2" presStyleCnt="8"/>
      <dgm:spPr/>
    </dgm:pt>
    <dgm:pt modelId="{099EA7F3-709F-4009-AAE7-BAE2DC3BD9C7}" type="pres">
      <dgm:prSet presAssocID="{BE3CDD84-3E27-4CA4-8ED6-D02379833B2E}" presName="horz1" presStyleCnt="0"/>
      <dgm:spPr/>
    </dgm:pt>
    <dgm:pt modelId="{D30BE7EB-D3DC-48EB-9EBD-148B3097A83C}" type="pres">
      <dgm:prSet presAssocID="{BE3CDD84-3E27-4CA4-8ED6-D02379833B2E}" presName="tx1" presStyleLbl="revTx" presStyleIdx="2" presStyleCnt="8"/>
      <dgm:spPr/>
    </dgm:pt>
    <dgm:pt modelId="{8AB18B91-DFEC-4C70-925E-6DC3303910A9}" type="pres">
      <dgm:prSet presAssocID="{BE3CDD84-3E27-4CA4-8ED6-D02379833B2E}" presName="vert1" presStyleCnt="0"/>
      <dgm:spPr/>
    </dgm:pt>
    <dgm:pt modelId="{CC4F7019-1F63-4353-95C6-70C60828D07B}" type="pres">
      <dgm:prSet presAssocID="{92FF8107-3277-4D82-B645-B00DA6F13022}" presName="thickLine" presStyleLbl="alignNode1" presStyleIdx="3" presStyleCnt="8"/>
      <dgm:spPr/>
    </dgm:pt>
    <dgm:pt modelId="{6195FBCB-4B72-4849-A1E7-BB467163A168}" type="pres">
      <dgm:prSet presAssocID="{92FF8107-3277-4D82-B645-B00DA6F13022}" presName="horz1" presStyleCnt="0"/>
      <dgm:spPr/>
    </dgm:pt>
    <dgm:pt modelId="{52D533FA-EAF8-4E69-99ED-FA6D47C9C3AD}" type="pres">
      <dgm:prSet presAssocID="{92FF8107-3277-4D82-B645-B00DA6F13022}" presName="tx1" presStyleLbl="revTx" presStyleIdx="3" presStyleCnt="8"/>
      <dgm:spPr/>
    </dgm:pt>
    <dgm:pt modelId="{99D201FF-3EAD-4F54-A0FA-D3F264B9AD5B}" type="pres">
      <dgm:prSet presAssocID="{92FF8107-3277-4D82-B645-B00DA6F13022}" presName="vert1" presStyleCnt="0"/>
      <dgm:spPr/>
    </dgm:pt>
    <dgm:pt modelId="{C19A82A2-6C7F-4270-BC5D-26D10A82CB82}" type="pres">
      <dgm:prSet presAssocID="{87AAFFA1-8E92-4ACD-ADD6-93C926BCEF0F}" presName="thickLine" presStyleLbl="alignNode1" presStyleIdx="4" presStyleCnt="8"/>
      <dgm:spPr/>
    </dgm:pt>
    <dgm:pt modelId="{07FA6C19-08C0-45CF-B329-0E1DDBE7955A}" type="pres">
      <dgm:prSet presAssocID="{87AAFFA1-8E92-4ACD-ADD6-93C926BCEF0F}" presName="horz1" presStyleCnt="0"/>
      <dgm:spPr/>
    </dgm:pt>
    <dgm:pt modelId="{AD069112-8B7E-4E3D-AC37-A276B24BBA53}" type="pres">
      <dgm:prSet presAssocID="{87AAFFA1-8E92-4ACD-ADD6-93C926BCEF0F}" presName="tx1" presStyleLbl="revTx" presStyleIdx="4" presStyleCnt="8"/>
      <dgm:spPr/>
    </dgm:pt>
    <dgm:pt modelId="{5891488D-FBE5-4ABD-ABAB-FA2E1630FC2F}" type="pres">
      <dgm:prSet presAssocID="{87AAFFA1-8E92-4ACD-ADD6-93C926BCEF0F}" presName="vert1" presStyleCnt="0"/>
      <dgm:spPr/>
    </dgm:pt>
    <dgm:pt modelId="{CF6F9C16-49FA-4192-80D9-F49627289C4E}" type="pres">
      <dgm:prSet presAssocID="{BA3C3F37-4256-42BC-B1A6-CF40D00AA58B}" presName="thickLine" presStyleLbl="alignNode1" presStyleIdx="5" presStyleCnt="8"/>
      <dgm:spPr/>
    </dgm:pt>
    <dgm:pt modelId="{C4FC9BBF-32E1-4496-80B8-CBCCEC8C1420}" type="pres">
      <dgm:prSet presAssocID="{BA3C3F37-4256-42BC-B1A6-CF40D00AA58B}" presName="horz1" presStyleCnt="0"/>
      <dgm:spPr/>
    </dgm:pt>
    <dgm:pt modelId="{1A8C98D4-AE82-44AD-8AFA-760A12E3061F}" type="pres">
      <dgm:prSet presAssocID="{BA3C3F37-4256-42BC-B1A6-CF40D00AA58B}" presName="tx1" presStyleLbl="revTx" presStyleIdx="5" presStyleCnt="8"/>
      <dgm:spPr/>
    </dgm:pt>
    <dgm:pt modelId="{112E29C2-3C3C-45A8-A7D6-AF95797078E4}" type="pres">
      <dgm:prSet presAssocID="{BA3C3F37-4256-42BC-B1A6-CF40D00AA58B}" presName="vert1" presStyleCnt="0"/>
      <dgm:spPr/>
    </dgm:pt>
    <dgm:pt modelId="{47184C1F-9471-433B-AC08-1D92ACB53C0F}" type="pres">
      <dgm:prSet presAssocID="{EF008B99-A1CD-4498-9CE6-3944FF30517F}" presName="thickLine" presStyleLbl="alignNode1" presStyleIdx="6" presStyleCnt="8"/>
      <dgm:spPr/>
    </dgm:pt>
    <dgm:pt modelId="{7CF98030-510A-4F75-83AA-0293A3AC801E}" type="pres">
      <dgm:prSet presAssocID="{EF008B99-A1CD-4498-9CE6-3944FF30517F}" presName="horz1" presStyleCnt="0"/>
      <dgm:spPr/>
    </dgm:pt>
    <dgm:pt modelId="{9E25BA16-1D7C-47A8-9811-19741A5580FA}" type="pres">
      <dgm:prSet presAssocID="{EF008B99-A1CD-4498-9CE6-3944FF30517F}" presName="tx1" presStyleLbl="revTx" presStyleIdx="6" presStyleCnt="8"/>
      <dgm:spPr/>
    </dgm:pt>
    <dgm:pt modelId="{BC086841-0BE1-4E18-8E27-F614DADD995D}" type="pres">
      <dgm:prSet presAssocID="{EF008B99-A1CD-4498-9CE6-3944FF30517F}" presName="vert1" presStyleCnt="0"/>
      <dgm:spPr/>
    </dgm:pt>
    <dgm:pt modelId="{80EF96E0-51EB-433B-B04E-FEAB5953946D}" type="pres">
      <dgm:prSet presAssocID="{8E9D8919-A22A-4F21-9C86-081FF958DFC4}" presName="thickLine" presStyleLbl="alignNode1" presStyleIdx="7" presStyleCnt="8"/>
      <dgm:spPr/>
    </dgm:pt>
    <dgm:pt modelId="{96FF8389-A1D3-4030-8D88-E6AAF01E2999}" type="pres">
      <dgm:prSet presAssocID="{8E9D8919-A22A-4F21-9C86-081FF958DFC4}" presName="horz1" presStyleCnt="0"/>
      <dgm:spPr/>
    </dgm:pt>
    <dgm:pt modelId="{BD4397F5-8128-4C9A-8A12-FEE7D3467FA5}" type="pres">
      <dgm:prSet presAssocID="{8E9D8919-A22A-4F21-9C86-081FF958DFC4}" presName="tx1" presStyleLbl="revTx" presStyleIdx="7" presStyleCnt="8"/>
      <dgm:spPr/>
    </dgm:pt>
    <dgm:pt modelId="{E8E92517-3DA8-46F2-BA79-A79DA95F4B0F}" type="pres">
      <dgm:prSet presAssocID="{8E9D8919-A22A-4F21-9C86-081FF958DFC4}" presName="vert1" presStyleCnt="0"/>
      <dgm:spPr/>
    </dgm:pt>
  </dgm:ptLst>
  <dgm:cxnLst>
    <dgm:cxn modelId="{FBFB9118-5A5A-42F7-BBBF-062E437461B3}" type="presOf" srcId="{87AAFFA1-8E92-4ACD-ADD6-93C926BCEF0F}" destId="{AD069112-8B7E-4E3D-AC37-A276B24BBA53}" srcOrd="0" destOrd="0" presId="urn:microsoft.com/office/officeart/2008/layout/LinedList"/>
    <dgm:cxn modelId="{4D438D31-693A-4EDC-B761-5A07D13AE8C6}" srcId="{B204BBEF-315C-481E-B53D-DF35B73ECCAB}" destId="{BA3C3F37-4256-42BC-B1A6-CF40D00AA58B}" srcOrd="5" destOrd="0" parTransId="{6AEAB657-750F-47EE-A960-077BB4117E7C}" sibTransId="{779A2819-6C38-4FD0-B336-E1D7B3CDF699}"/>
    <dgm:cxn modelId="{F7518440-B4F4-4AE1-B244-9849969BC5D5}" type="presOf" srcId="{BA3C3F37-4256-42BC-B1A6-CF40D00AA58B}" destId="{1A8C98D4-AE82-44AD-8AFA-760A12E3061F}" srcOrd="0" destOrd="0" presId="urn:microsoft.com/office/officeart/2008/layout/LinedList"/>
    <dgm:cxn modelId="{5A053368-A9FE-4F2B-B8D9-C72A62D0AC17}" srcId="{B204BBEF-315C-481E-B53D-DF35B73ECCAB}" destId="{87AAFFA1-8E92-4ACD-ADD6-93C926BCEF0F}" srcOrd="4" destOrd="0" parTransId="{7723EAAA-8AE5-431F-971B-18F1191AF342}" sibTransId="{CAC35B51-339A-426F-816F-C80FB93841F5}"/>
    <dgm:cxn modelId="{47257C6B-560A-4DD0-BB56-F46B882B6821}" srcId="{B204BBEF-315C-481E-B53D-DF35B73ECCAB}" destId="{92FF8107-3277-4D82-B645-B00DA6F13022}" srcOrd="3" destOrd="0" parTransId="{175092C1-4115-401C-816C-7FE19A6A8576}" sibTransId="{984BF6BB-64E1-45CE-BC0A-F9E91501408A}"/>
    <dgm:cxn modelId="{1C1D4473-793A-4389-BA81-D034C312E5C9}" srcId="{B204BBEF-315C-481E-B53D-DF35B73ECCAB}" destId="{B03B0834-75D1-4F63-89C6-69755A1D77CF}" srcOrd="0" destOrd="0" parTransId="{333CA944-C1C8-49AF-9A24-E7E5077250DA}" sibTransId="{281EAF88-8194-455A-AD0E-6E584D2833C4}"/>
    <dgm:cxn modelId="{539F5376-57B2-47B0-81E2-95097664FEA8}" type="presOf" srcId="{92FF8107-3277-4D82-B645-B00DA6F13022}" destId="{52D533FA-EAF8-4E69-99ED-FA6D47C9C3AD}" srcOrd="0" destOrd="0" presId="urn:microsoft.com/office/officeart/2008/layout/LinedList"/>
    <dgm:cxn modelId="{841AF87B-375F-4EE8-B8CE-0E2F697DFD97}" srcId="{B204BBEF-315C-481E-B53D-DF35B73ECCAB}" destId="{8E9D8919-A22A-4F21-9C86-081FF958DFC4}" srcOrd="7" destOrd="0" parTransId="{7301CCAE-B1BD-462A-89F2-37CF50216A88}" sibTransId="{A3373D0C-FEFF-4530-BA4E-7804D098B2C8}"/>
    <dgm:cxn modelId="{CC3B5C90-2EAC-4AE5-A170-ED63CCA43A47}" srcId="{B204BBEF-315C-481E-B53D-DF35B73ECCAB}" destId="{BE3CDD84-3E27-4CA4-8ED6-D02379833B2E}" srcOrd="2" destOrd="0" parTransId="{CD50ACB6-0BA7-4A82-9A19-7A933D8B43F9}" sibTransId="{386B2E98-582A-44B9-8FC3-6DB39A4AFC65}"/>
    <dgm:cxn modelId="{EDA64A97-E0E0-4F13-80FF-805E931C65AD}" type="presOf" srcId="{EF008B99-A1CD-4498-9CE6-3944FF30517F}" destId="{9E25BA16-1D7C-47A8-9811-19741A5580FA}" srcOrd="0" destOrd="0" presId="urn:microsoft.com/office/officeart/2008/layout/LinedList"/>
    <dgm:cxn modelId="{CFF39C9F-6AF6-4E70-975E-311607151663}" type="presOf" srcId="{13CF347D-0F32-43C4-827F-980581D8E52E}" destId="{AB089E92-CF35-4E99-A5E1-0500B89F8A42}" srcOrd="0" destOrd="0" presId="urn:microsoft.com/office/officeart/2008/layout/LinedList"/>
    <dgm:cxn modelId="{8CFE8BA2-41F5-47D7-AB72-0240143A7FC9}" type="presOf" srcId="{8E9D8919-A22A-4F21-9C86-081FF958DFC4}" destId="{BD4397F5-8128-4C9A-8A12-FEE7D3467FA5}" srcOrd="0" destOrd="0" presId="urn:microsoft.com/office/officeart/2008/layout/LinedList"/>
    <dgm:cxn modelId="{7E425BBB-E03E-4BF9-80CA-3E28A7A075FD}" type="presOf" srcId="{BE3CDD84-3E27-4CA4-8ED6-D02379833B2E}" destId="{D30BE7EB-D3DC-48EB-9EBD-148B3097A83C}" srcOrd="0" destOrd="0" presId="urn:microsoft.com/office/officeart/2008/layout/LinedList"/>
    <dgm:cxn modelId="{DCB3CCBC-7B86-414F-B0EB-175E056EC788}" srcId="{B204BBEF-315C-481E-B53D-DF35B73ECCAB}" destId="{EF008B99-A1CD-4498-9CE6-3944FF30517F}" srcOrd="6" destOrd="0" parTransId="{C31EF3B4-E8FB-48BA-B88B-CF3CA6B2DA6A}" sibTransId="{A159E5C0-5259-4869-B93A-4D1D2CD5835B}"/>
    <dgm:cxn modelId="{2EA6B6CD-8613-42BE-B62F-4A68528A1B8E}" type="presOf" srcId="{B204BBEF-315C-481E-B53D-DF35B73ECCAB}" destId="{FC1E1B59-4D20-4B36-B710-89D1E86CFFA6}" srcOrd="0" destOrd="0" presId="urn:microsoft.com/office/officeart/2008/layout/LinedList"/>
    <dgm:cxn modelId="{C97D3DE2-ECEB-4F8B-A9DE-6F2055A5D014}" type="presOf" srcId="{B03B0834-75D1-4F63-89C6-69755A1D77CF}" destId="{22E87528-9485-4ECD-860D-83084FFFF35C}" srcOrd="0" destOrd="0" presId="urn:microsoft.com/office/officeart/2008/layout/LinedList"/>
    <dgm:cxn modelId="{9DBC35F7-CDEB-43C3-84C9-C061C42A2A71}" srcId="{B204BBEF-315C-481E-B53D-DF35B73ECCAB}" destId="{13CF347D-0F32-43C4-827F-980581D8E52E}" srcOrd="1" destOrd="0" parTransId="{2B6FBFDD-BB41-43C9-9C7B-D6117B5A42CA}" sibTransId="{D6EAB89D-F7CE-438A-90AE-1D44590DD7D8}"/>
    <dgm:cxn modelId="{6A2A3A5E-A3C1-4084-B41D-1151BD768B2F}" type="presParOf" srcId="{FC1E1B59-4D20-4B36-B710-89D1E86CFFA6}" destId="{B8C210D2-6426-4B3F-A0BF-C3D6C0DBABE1}" srcOrd="0" destOrd="0" presId="urn:microsoft.com/office/officeart/2008/layout/LinedList"/>
    <dgm:cxn modelId="{FD711FB7-02BE-40D2-9211-BF8A13D80A6A}" type="presParOf" srcId="{FC1E1B59-4D20-4B36-B710-89D1E86CFFA6}" destId="{291852C3-D5CD-4F3F-BBDD-752E7FD84191}" srcOrd="1" destOrd="0" presId="urn:microsoft.com/office/officeart/2008/layout/LinedList"/>
    <dgm:cxn modelId="{A96886D8-CD0D-45BE-8232-EC1E31583F27}" type="presParOf" srcId="{291852C3-D5CD-4F3F-BBDD-752E7FD84191}" destId="{22E87528-9485-4ECD-860D-83084FFFF35C}" srcOrd="0" destOrd="0" presId="urn:microsoft.com/office/officeart/2008/layout/LinedList"/>
    <dgm:cxn modelId="{22CDDF4A-6AA4-419B-B5E7-D2E8F7CB1715}" type="presParOf" srcId="{291852C3-D5CD-4F3F-BBDD-752E7FD84191}" destId="{812D5336-14DC-4159-8262-AE3E8C7FBAA8}" srcOrd="1" destOrd="0" presId="urn:microsoft.com/office/officeart/2008/layout/LinedList"/>
    <dgm:cxn modelId="{E46E906F-5527-4613-8EA0-611C9068EBD0}" type="presParOf" srcId="{FC1E1B59-4D20-4B36-B710-89D1E86CFFA6}" destId="{A9489DF5-490D-4F3F-9DB8-2C032F235640}" srcOrd="2" destOrd="0" presId="urn:microsoft.com/office/officeart/2008/layout/LinedList"/>
    <dgm:cxn modelId="{116D8CAE-FD23-4060-AFC4-7EB8331C5B04}" type="presParOf" srcId="{FC1E1B59-4D20-4B36-B710-89D1E86CFFA6}" destId="{A21E9867-5134-41F6-AEBD-CE6CD934BD01}" srcOrd="3" destOrd="0" presId="urn:microsoft.com/office/officeart/2008/layout/LinedList"/>
    <dgm:cxn modelId="{82B91A69-DC31-489E-9027-F9102C250252}" type="presParOf" srcId="{A21E9867-5134-41F6-AEBD-CE6CD934BD01}" destId="{AB089E92-CF35-4E99-A5E1-0500B89F8A42}" srcOrd="0" destOrd="0" presId="urn:microsoft.com/office/officeart/2008/layout/LinedList"/>
    <dgm:cxn modelId="{68A4800C-A7E0-4621-BE09-37202EC640EF}" type="presParOf" srcId="{A21E9867-5134-41F6-AEBD-CE6CD934BD01}" destId="{CAA190D4-5D06-4E0B-BE92-B26CCE21698B}" srcOrd="1" destOrd="0" presId="urn:microsoft.com/office/officeart/2008/layout/LinedList"/>
    <dgm:cxn modelId="{98DB3321-5BD1-4598-B301-56B8FA970E17}" type="presParOf" srcId="{FC1E1B59-4D20-4B36-B710-89D1E86CFFA6}" destId="{57A3E299-03A4-4E8B-A4D9-0E79E62262CE}" srcOrd="4" destOrd="0" presId="urn:microsoft.com/office/officeart/2008/layout/LinedList"/>
    <dgm:cxn modelId="{B441D992-A3E2-461E-B56C-30E009BF723D}" type="presParOf" srcId="{FC1E1B59-4D20-4B36-B710-89D1E86CFFA6}" destId="{099EA7F3-709F-4009-AAE7-BAE2DC3BD9C7}" srcOrd="5" destOrd="0" presId="urn:microsoft.com/office/officeart/2008/layout/LinedList"/>
    <dgm:cxn modelId="{EB7C5344-2219-421D-80A3-A597C26E6678}" type="presParOf" srcId="{099EA7F3-709F-4009-AAE7-BAE2DC3BD9C7}" destId="{D30BE7EB-D3DC-48EB-9EBD-148B3097A83C}" srcOrd="0" destOrd="0" presId="urn:microsoft.com/office/officeart/2008/layout/LinedList"/>
    <dgm:cxn modelId="{545B074A-9BE5-4DF6-9C6B-C135D49E3185}" type="presParOf" srcId="{099EA7F3-709F-4009-AAE7-BAE2DC3BD9C7}" destId="{8AB18B91-DFEC-4C70-925E-6DC3303910A9}" srcOrd="1" destOrd="0" presId="urn:microsoft.com/office/officeart/2008/layout/LinedList"/>
    <dgm:cxn modelId="{3DA239FE-1371-4E0F-B27A-76FA6BEEEDB4}" type="presParOf" srcId="{FC1E1B59-4D20-4B36-B710-89D1E86CFFA6}" destId="{CC4F7019-1F63-4353-95C6-70C60828D07B}" srcOrd="6" destOrd="0" presId="urn:microsoft.com/office/officeart/2008/layout/LinedList"/>
    <dgm:cxn modelId="{6DB4690E-06A2-4AE4-98B8-5CA9C1C24A7A}" type="presParOf" srcId="{FC1E1B59-4D20-4B36-B710-89D1E86CFFA6}" destId="{6195FBCB-4B72-4849-A1E7-BB467163A168}" srcOrd="7" destOrd="0" presId="urn:microsoft.com/office/officeart/2008/layout/LinedList"/>
    <dgm:cxn modelId="{FFF75B0C-0A18-4044-BDE5-68CC2A8B44AE}" type="presParOf" srcId="{6195FBCB-4B72-4849-A1E7-BB467163A168}" destId="{52D533FA-EAF8-4E69-99ED-FA6D47C9C3AD}" srcOrd="0" destOrd="0" presId="urn:microsoft.com/office/officeart/2008/layout/LinedList"/>
    <dgm:cxn modelId="{88FFF444-42BA-49F1-B5A4-325087CEF895}" type="presParOf" srcId="{6195FBCB-4B72-4849-A1E7-BB467163A168}" destId="{99D201FF-3EAD-4F54-A0FA-D3F264B9AD5B}" srcOrd="1" destOrd="0" presId="urn:microsoft.com/office/officeart/2008/layout/LinedList"/>
    <dgm:cxn modelId="{5245D834-9BB7-497C-8400-BF0689041A5E}" type="presParOf" srcId="{FC1E1B59-4D20-4B36-B710-89D1E86CFFA6}" destId="{C19A82A2-6C7F-4270-BC5D-26D10A82CB82}" srcOrd="8" destOrd="0" presId="urn:microsoft.com/office/officeart/2008/layout/LinedList"/>
    <dgm:cxn modelId="{9CDB1B16-2829-4B21-A4F1-79F1BDAE54D1}" type="presParOf" srcId="{FC1E1B59-4D20-4B36-B710-89D1E86CFFA6}" destId="{07FA6C19-08C0-45CF-B329-0E1DDBE7955A}" srcOrd="9" destOrd="0" presId="urn:microsoft.com/office/officeart/2008/layout/LinedList"/>
    <dgm:cxn modelId="{55C61209-8A0E-4A01-8B8B-4D31C5222C52}" type="presParOf" srcId="{07FA6C19-08C0-45CF-B329-0E1DDBE7955A}" destId="{AD069112-8B7E-4E3D-AC37-A276B24BBA53}" srcOrd="0" destOrd="0" presId="urn:microsoft.com/office/officeart/2008/layout/LinedList"/>
    <dgm:cxn modelId="{AD51128B-A586-4636-B073-D42B150754B5}" type="presParOf" srcId="{07FA6C19-08C0-45CF-B329-0E1DDBE7955A}" destId="{5891488D-FBE5-4ABD-ABAB-FA2E1630FC2F}" srcOrd="1" destOrd="0" presId="urn:microsoft.com/office/officeart/2008/layout/LinedList"/>
    <dgm:cxn modelId="{0EFBC458-26EE-48F0-AFB4-8E911C818C06}" type="presParOf" srcId="{FC1E1B59-4D20-4B36-B710-89D1E86CFFA6}" destId="{CF6F9C16-49FA-4192-80D9-F49627289C4E}" srcOrd="10" destOrd="0" presId="urn:microsoft.com/office/officeart/2008/layout/LinedList"/>
    <dgm:cxn modelId="{602E403C-E357-4DEF-B5B0-FE34492076DF}" type="presParOf" srcId="{FC1E1B59-4D20-4B36-B710-89D1E86CFFA6}" destId="{C4FC9BBF-32E1-4496-80B8-CBCCEC8C1420}" srcOrd="11" destOrd="0" presId="urn:microsoft.com/office/officeart/2008/layout/LinedList"/>
    <dgm:cxn modelId="{E0A7B1B3-D999-4993-8095-CD3E0BC73040}" type="presParOf" srcId="{C4FC9BBF-32E1-4496-80B8-CBCCEC8C1420}" destId="{1A8C98D4-AE82-44AD-8AFA-760A12E3061F}" srcOrd="0" destOrd="0" presId="urn:microsoft.com/office/officeart/2008/layout/LinedList"/>
    <dgm:cxn modelId="{C7D0618D-BBCD-4AD2-9B69-6E7852472E7A}" type="presParOf" srcId="{C4FC9BBF-32E1-4496-80B8-CBCCEC8C1420}" destId="{112E29C2-3C3C-45A8-A7D6-AF95797078E4}" srcOrd="1" destOrd="0" presId="urn:microsoft.com/office/officeart/2008/layout/LinedList"/>
    <dgm:cxn modelId="{6BD01DAD-9D0C-4B2C-B961-E2CBC8B83F0F}" type="presParOf" srcId="{FC1E1B59-4D20-4B36-B710-89D1E86CFFA6}" destId="{47184C1F-9471-433B-AC08-1D92ACB53C0F}" srcOrd="12" destOrd="0" presId="urn:microsoft.com/office/officeart/2008/layout/LinedList"/>
    <dgm:cxn modelId="{D99DDE6B-B5DE-4B80-9717-C8D6D89D23EC}" type="presParOf" srcId="{FC1E1B59-4D20-4B36-B710-89D1E86CFFA6}" destId="{7CF98030-510A-4F75-83AA-0293A3AC801E}" srcOrd="13" destOrd="0" presId="urn:microsoft.com/office/officeart/2008/layout/LinedList"/>
    <dgm:cxn modelId="{31C61886-2717-49F5-8FC3-3DD691075A7D}" type="presParOf" srcId="{7CF98030-510A-4F75-83AA-0293A3AC801E}" destId="{9E25BA16-1D7C-47A8-9811-19741A5580FA}" srcOrd="0" destOrd="0" presId="urn:microsoft.com/office/officeart/2008/layout/LinedList"/>
    <dgm:cxn modelId="{728D1BD8-1DA8-48C5-B6D3-2F5061B14E56}" type="presParOf" srcId="{7CF98030-510A-4F75-83AA-0293A3AC801E}" destId="{BC086841-0BE1-4E18-8E27-F614DADD995D}" srcOrd="1" destOrd="0" presId="urn:microsoft.com/office/officeart/2008/layout/LinedList"/>
    <dgm:cxn modelId="{1BE5F079-CDE7-4530-A8CC-49F7B50A0834}" type="presParOf" srcId="{FC1E1B59-4D20-4B36-B710-89D1E86CFFA6}" destId="{80EF96E0-51EB-433B-B04E-FEAB5953946D}" srcOrd="14" destOrd="0" presId="urn:microsoft.com/office/officeart/2008/layout/LinedList"/>
    <dgm:cxn modelId="{1BDB25B2-2034-475D-9B5B-E7B95634CB3F}" type="presParOf" srcId="{FC1E1B59-4D20-4B36-B710-89D1E86CFFA6}" destId="{96FF8389-A1D3-4030-8D88-E6AAF01E2999}" srcOrd="15" destOrd="0" presId="urn:microsoft.com/office/officeart/2008/layout/LinedList"/>
    <dgm:cxn modelId="{07318E29-77F6-4E13-AF03-6E916A383A40}" type="presParOf" srcId="{96FF8389-A1D3-4030-8D88-E6AAF01E2999}" destId="{BD4397F5-8128-4C9A-8A12-FEE7D3467FA5}" srcOrd="0" destOrd="0" presId="urn:microsoft.com/office/officeart/2008/layout/LinedList"/>
    <dgm:cxn modelId="{33728CED-B94A-485E-829B-999535B20AF1}" type="presParOf" srcId="{96FF8389-A1D3-4030-8D88-E6AAF01E2999}" destId="{E8E92517-3DA8-46F2-BA79-A79DA95F4B0F}"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087C9-A61B-40E4-BE7F-BA7CA0980CC6}">
      <dsp:nvSpPr>
        <dsp:cNvPr id="0" name=""/>
        <dsp:cNvSpPr/>
      </dsp:nvSpPr>
      <dsp:spPr>
        <a:xfrm>
          <a:off x="0" y="182318"/>
          <a:ext cx="6391275" cy="1062871"/>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This webinar will be recorded and made available on OHS’s website as soon as possible.</a:t>
          </a:r>
          <a:endParaRPr lang="en-US" sz="1900" kern="1200"/>
        </a:p>
      </dsp:txBody>
      <dsp:txXfrm>
        <a:off x="51885" y="234203"/>
        <a:ext cx="6287505" cy="959101"/>
      </dsp:txXfrm>
    </dsp:sp>
    <dsp:sp modelId="{637A9C2E-2D65-4FDA-949D-21D9191BB7F3}">
      <dsp:nvSpPr>
        <dsp:cNvPr id="0" name=""/>
        <dsp:cNvSpPr/>
      </dsp:nvSpPr>
      <dsp:spPr>
        <a:xfrm>
          <a:off x="0" y="1299910"/>
          <a:ext cx="6391275" cy="1062871"/>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You will be muted and cameras will be off for the duration of the webinar. </a:t>
          </a:r>
          <a:endParaRPr lang="en-US" sz="1900" kern="1200"/>
        </a:p>
      </dsp:txBody>
      <dsp:txXfrm>
        <a:off x="51885" y="1351795"/>
        <a:ext cx="6287505" cy="959101"/>
      </dsp:txXfrm>
    </dsp:sp>
    <dsp:sp modelId="{DFBC61E7-46B8-4993-954C-F857CA5978C3}">
      <dsp:nvSpPr>
        <dsp:cNvPr id="0" name=""/>
        <dsp:cNvSpPr/>
      </dsp:nvSpPr>
      <dsp:spPr>
        <a:xfrm>
          <a:off x="0" y="2417502"/>
          <a:ext cx="6391275" cy="1062871"/>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If you have a question:</a:t>
          </a:r>
          <a:endParaRPr lang="en-US" sz="1900" kern="1200"/>
        </a:p>
      </dsp:txBody>
      <dsp:txXfrm>
        <a:off x="51885" y="2469387"/>
        <a:ext cx="6287505" cy="959101"/>
      </dsp:txXfrm>
    </dsp:sp>
    <dsp:sp modelId="{61D45B2F-8E4A-41A5-A612-57562C5D1513}">
      <dsp:nvSpPr>
        <dsp:cNvPr id="0" name=""/>
        <dsp:cNvSpPr/>
      </dsp:nvSpPr>
      <dsp:spPr>
        <a:xfrm>
          <a:off x="0" y="3480374"/>
          <a:ext cx="6391275"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a:t>Put your question in the Q&amp;A – someone will respond</a:t>
          </a:r>
          <a:endParaRPr lang="en-US" sz="1500" kern="1200"/>
        </a:p>
        <a:p>
          <a:pPr marL="114300" lvl="1" indent="-114300" algn="l" defTabSz="666750">
            <a:lnSpc>
              <a:spcPct val="90000"/>
            </a:lnSpc>
            <a:spcBef>
              <a:spcPct val="0"/>
            </a:spcBef>
            <a:spcAft>
              <a:spcPct val="20000"/>
            </a:spcAft>
            <a:buChar char="•"/>
          </a:pPr>
          <a:r>
            <a:rPr lang="en-US" sz="1500" kern="1200"/>
            <a:t>Hold the question until the live Q&amp;A at the end of the session</a:t>
          </a:r>
        </a:p>
      </dsp:txBody>
      <dsp:txXfrm>
        <a:off x="0" y="3480374"/>
        <a:ext cx="6391275" cy="521122"/>
      </dsp:txXfrm>
    </dsp:sp>
    <dsp:sp modelId="{AF95C429-C5CE-459E-8D7F-5A146E57BB4C}">
      <dsp:nvSpPr>
        <dsp:cNvPr id="0" name=""/>
        <dsp:cNvSpPr/>
      </dsp:nvSpPr>
      <dsp:spPr>
        <a:xfrm>
          <a:off x="0" y="4001496"/>
          <a:ext cx="6391275" cy="1062871"/>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Information shared in this webinar should be disseminated to all HMIS end users and interested parties!</a:t>
          </a:r>
          <a:endParaRPr lang="en-US" sz="1900" kern="1200"/>
        </a:p>
      </dsp:txBody>
      <dsp:txXfrm>
        <a:off x="51885" y="4053381"/>
        <a:ext cx="6287505" cy="959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210D2-6426-4B3F-A0BF-C3D6C0DBABE1}">
      <dsp:nvSpPr>
        <dsp:cNvPr id="0" name=""/>
        <dsp:cNvSpPr/>
      </dsp:nvSpPr>
      <dsp:spPr>
        <a:xfrm>
          <a:off x="0" y="0"/>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E87528-9485-4ECD-860D-83084FFFF35C}">
      <dsp:nvSpPr>
        <dsp:cNvPr id="0" name=""/>
        <dsp:cNvSpPr/>
      </dsp:nvSpPr>
      <dsp:spPr>
        <a:xfrm>
          <a:off x="0" y="0"/>
          <a:ext cx="6055253" cy="68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a:t>By-Name List Activation</a:t>
          </a:r>
          <a:endParaRPr lang="en-US" sz="2900" kern="1200" dirty="0"/>
        </a:p>
      </dsp:txBody>
      <dsp:txXfrm>
        <a:off x="0" y="0"/>
        <a:ext cx="6055253" cy="680463"/>
      </dsp:txXfrm>
    </dsp:sp>
    <dsp:sp modelId="{A9489DF5-490D-4F3F-9DB8-2C032F235640}">
      <dsp:nvSpPr>
        <dsp:cNvPr id="0" name=""/>
        <dsp:cNvSpPr/>
      </dsp:nvSpPr>
      <dsp:spPr>
        <a:xfrm>
          <a:off x="0" y="680463"/>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089E92-CF35-4E99-A5E1-0500B89F8A42}">
      <dsp:nvSpPr>
        <dsp:cNvPr id="0" name=""/>
        <dsp:cNvSpPr/>
      </dsp:nvSpPr>
      <dsp:spPr>
        <a:xfrm>
          <a:off x="0" y="680463"/>
          <a:ext cx="6055253" cy="68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i="0" kern="1200" dirty="0"/>
            <a:t>By-Name List Assessment</a:t>
          </a:r>
          <a:endParaRPr lang="en-US" sz="2900" kern="1200" dirty="0"/>
        </a:p>
      </dsp:txBody>
      <dsp:txXfrm>
        <a:off x="0" y="680463"/>
        <a:ext cx="6055253" cy="680463"/>
      </dsp:txXfrm>
    </dsp:sp>
    <dsp:sp modelId="{57A3E299-03A4-4E8B-A4D9-0E79E62262CE}">
      <dsp:nvSpPr>
        <dsp:cNvPr id="0" name=""/>
        <dsp:cNvSpPr/>
      </dsp:nvSpPr>
      <dsp:spPr>
        <a:xfrm>
          <a:off x="0" y="1360926"/>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0BE7EB-D3DC-48EB-9EBD-148B3097A83C}">
      <dsp:nvSpPr>
        <dsp:cNvPr id="0" name=""/>
        <dsp:cNvSpPr/>
      </dsp:nvSpPr>
      <dsp:spPr>
        <a:xfrm>
          <a:off x="0" y="1360926"/>
          <a:ext cx="6055253" cy="68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Housing Offer Assessments </a:t>
          </a:r>
        </a:p>
      </dsp:txBody>
      <dsp:txXfrm>
        <a:off x="0" y="1360926"/>
        <a:ext cx="6055253" cy="680463"/>
      </dsp:txXfrm>
    </dsp:sp>
    <dsp:sp modelId="{CC4F7019-1F63-4353-95C6-70C60828D07B}">
      <dsp:nvSpPr>
        <dsp:cNvPr id="0" name=""/>
        <dsp:cNvSpPr/>
      </dsp:nvSpPr>
      <dsp:spPr>
        <a:xfrm>
          <a:off x="0" y="2041390"/>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533FA-EAF8-4E69-99ED-FA6D47C9C3AD}">
      <dsp:nvSpPr>
        <dsp:cNvPr id="0" name=""/>
        <dsp:cNvSpPr/>
      </dsp:nvSpPr>
      <dsp:spPr>
        <a:xfrm>
          <a:off x="0" y="2041390"/>
          <a:ext cx="6055253" cy="68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Housing Offer Forms </a:t>
          </a:r>
        </a:p>
      </dsp:txBody>
      <dsp:txXfrm>
        <a:off x="0" y="2041390"/>
        <a:ext cx="6055253" cy="680463"/>
      </dsp:txXfrm>
    </dsp:sp>
    <dsp:sp modelId="{C19A82A2-6C7F-4270-BC5D-26D10A82CB82}">
      <dsp:nvSpPr>
        <dsp:cNvPr id="0" name=""/>
        <dsp:cNvSpPr/>
      </dsp:nvSpPr>
      <dsp:spPr>
        <a:xfrm>
          <a:off x="0" y="2721853"/>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069112-8B7E-4E3D-AC37-A276B24BBA53}">
      <dsp:nvSpPr>
        <dsp:cNvPr id="0" name=""/>
        <dsp:cNvSpPr/>
      </dsp:nvSpPr>
      <dsp:spPr>
        <a:xfrm>
          <a:off x="0" y="2721853"/>
          <a:ext cx="6055253" cy="68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By-Name List Inactivation</a:t>
          </a:r>
        </a:p>
      </dsp:txBody>
      <dsp:txXfrm>
        <a:off x="0" y="2721853"/>
        <a:ext cx="6055253" cy="680463"/>
      </dsp:txXfrm>
    </dsp:sp>
    <dsp:sp modelId="{CF6F9C16-49FA-4192-80D9-F49627289C4E}">
      <dsp:nvSpPr>
        <dsp:cNvPr id="0" name=""/>
        <dsp:cNvSpPr/>
      </dsp:nvSpPr>
      <dsp:spPr>
        <a:xfrm>
          <a:off x="0" y="3402316"/>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8C98D4-AE82-44AD-8AFA-760A12E3061F}">
      <dsp:nvSpPr>
        <dsp:cNvPr id="0" name=""/>
        <dsp:cNvSpPr/>
      </dsp:nvSpPr>
      <dsp:spPr>
        <a:xfrm>
          <a:off x="0" y="3402316"/>
          <a:ext cx="6055253" cy="68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By-Name List Reactivation</a:t>
          </a:r>
        </a:p>
      </dsp:txBody>
      <dsp:txXfrm>
        <a:off x="0" y="3402316"/>
        <a:ext cx="6055253" cy="680463"/>
      </dsp:txXfrm>
    </dsp:sp>
    <dsp:sp modelId="{47184C1F-9471-433B-AC08-1D92ACB53C0F}">
      <dsp:nvSpPr>
        <dsp:cNvPr id="0" name=""/>
        <dsp:cNvSpPr/>
      </dsp:nvSpPr>
      <dsp:spPr>
        <a:xfrm>
          <a:off x="0" y="4082780"/>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25BA16-1D7C-47A8-9811-19741A5580FA}">
      <dsp:nvSpPr>
        <dsp:cNvPr id="0" name=""/>
        <dsp:cNvSpPr/>
      </dsp:nvSpPr>
      <dsp:spPr>
        <a:xfrm>
          <a:off x="0" y="4082780"/>
          <a:ext cx="6055253" cy="68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Friday’s Housing Meetings</a:t>
          </a:r>
        </a:p>
      </dsp:txBody>
      <dsp:txXfrm>
        <a:off x="0" y="4082780"/>
        <a:ext cx="6055253" cy="680463"/>
      </dsp:txXfrm>
    </dsp:sp>
    <dsp:sp modelId="{80EF96E0-51EB-433B-B04E-FEAB5953946D}">
      <dsp:nvSpPr>
        <dsp:cNvPr id="0" name=""/>
        <dsp:cNvSpPr/>
      </dsp:nvSpPr>
      <dsp:spPr>
        <a:xfrm>
          <a:off x="0" y="4763243"/>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4397F5-8128-4C9A-8A12-FEE7D3467FA5}">
      <dsp:nvSpPr>
        <dsp:cNvPr id="0" name=""/>
        <dsp:cNvSpPr/>
      </dsp:nvSpPr>
      <dsp:spPr>
        <a:xfrm>
          <a:off x="0" y="4763243"/>
          <a:ext cx="6055253" cy="68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Live Q&amp;A</a:t>
          </a:r>
        </a:p>
      </dsp:txBody>
      <dsp:txXfrm>
        <a:off x="0" y="4763243"/>
        <a:ext cx="6055253" cy="6804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A924-BF4E-400C-80E3-76A4A26D846C}"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D64FF-074F-4609-9E64-287630E6C846}" type="slidenum">
              <a:rPr lang="en-US" smtClean="0"/>
              <a:t>‹#›</a:t>
            </a:fld>
            <a:endParaRPr lang="en-US"/>
          </a:p>
        </p:txBody>
      </p:sp>
    </p:spTree>
    <p:extLst>
      <p:ext uri="{BB962C8B-B14F-4D97-AF65-F5344CB8AC3E}">
        <p14:creationId xmlns:p14="http://schemas.microsoft.com/office/powerpoint/2010/main" val="2471795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1</a:t>
            </a:fld>
            <a:endParaRPr lang="en-US"/>
          </a:p>
        </p:txBody>
      </p:sp>
    </p:spTree>
    <p:extLst>
      <p:ext uri="{BB962C8B-B14F-4D97-AF65-F5344CB8AC3E}">
        <p14:creationId xmlns:p14="http://schemas.microsoft.com/office/powerpoint/2010/main" val="4000584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10</a:t>
            </a:fld>
            <a:endParaRPr lang="en-US"/>
          </a:p>
        </p:txBody>
      </p:sp>
    </p:spTree>
    <p:extLst>
      <p:ext uri="{BB962C8B-B14F-4D97-AF65-F5344CB8AC3E}">
        <p14:creationId xmlns:p14="http://schemas.microsoft.com/office/powerpoint/2010/main" val="390660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E720-C13A-7048-283C-188AF9F49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FC38D-EF28-BD73-4EC0-B0117E42C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DFE64-6800-1FCF-3441-4695CCF9A797}"/>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3900485D-4881-029B-0410-01307ECA2DBD}"/>
              </a:ext>
            </a:extLst>
          </p:cNvPr>
          <p:cNvSpPr>
            <a:spLocks noGrp="1"/>
          </p:cNvSpPr>
          <p:nvPr>
            <p:ph type="sldNum" sz="quarter" idx="5"/>
          </p:nvPr>
        </p:nvSpPr>
        <p:spPr/>
        <p:txBody>
          <a:bodyPr/>
          <a:lstStyle/>
          <a:p>
            <a:fld id="{563D64FF-074F-4609-9E64-287630E6C846}" type="slidenum">
              <a:rPr lang="en-US" smtClean="0"/>
              <a:t>11</a:t>
            </a:fld>
            <a:endParaRPr lang="en-US"/>
          </a:p>
        </p:txBody>
      </p:sp>
    </p:spTree>
    <p:extLst>
      <p:ext uri="{BB962C8B-B14F-4D97-AF65-F5344CB8AC3E}">
        <p14:creationId xmlns:p14="http://schemas.microsoft.com/office/powerpoint/2010/main" val="339539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be sure to check that the Housing Offer Assessment is under Assessment History that matches the date the participant was slotted for. If one is not in there, you can create one. </a:t>
            </a:r>
          </a:p>
        </p:txBody>
      </p:sp>
      <p:sp>
        <p:nvSpPr>
          <p:cNvPr id="4" name="Slide Number Placeholder 3"/>
          <p:cNvSpPr>
            <a:spLocks noGrp="1"/>
          </p:cNvSpPr>
          <p:nvPr>
            <p:ph type="sldNum" sz="quarter" idx="5"/>
          </p:nvPr>
        </p:nvSpPr>
        <p:spPr/>
        <p:txBody>
          <a:bodyPr/>
          <a:lstStyle/>
          <a:p>
            <a:fld id="{563D64FF-074F-4609-9E64-287630E6C846}" type="slidenum">
              <a:rPr lang="en-US" smtClean="0"/>
              <a:t>12</a:t>
            </a:fld>
            <a:endParaRPr lang="en-US"/>
          </a:p>
        </p:txBody>
      </p:sp>
    </p:spTree>
    <p:extLst>
      <p:ext uri="{BB962C8B-B14F-4D97-AF65-F5344CB8AC3E}">
        <p14:creationId xmlns:p14="http://schemas.microsoft.com/office/powerpoint/2010/main" val="117673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13</a:t>
            </a:fld>
            <a:endParaRPr lang="en-US"/>
          </a:p>
        </p:txBody>
      </p:sp>
    </p:spTree>
    <p:extLst>
      <p:ext uri="{BB962C8B-B14F-4D97-AF65-F5344CB8AC3E}">
        <p14:creationId xmlns:p14="http://schemas.microsoft.com/office/powerpoint/2010/main" val="3092224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14</a:t>
            </a:fld>
            <a:endParaRPr lang="en-US"/>
          </a:p>
        </p:txBody>
      </p:sp>
    </p:spTree>
    <p:extLst>
      <p:ext uri="{BB962C8B-B14F-4D97-AF65-F5344CB8AC3E}">
        <p14:creationId xmlns:p14="http://schemas.microsoft.com/office/powerpoint/2010/main" val="2490945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34D0C-752B-9877-45A8-F07F09B46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7B8BB-1A84-8A3F-109C-4E39F1465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E58D5-412A-50C9-6226-4DFEC3A02619}"/>
              </a:ext>
            </a:extLst>
          </p:cNvPr>
          <p:cNvSpPr>
            <a:spLocks noGrp="1"/>
          </p:cNvSpPr>
          <p:nvPr>
            <p:ph type="body" idx="1"/>
          </p:nvPr>
        </p:nvSpPr>
        <p:spPr/>
        <p:txBody>
          <a:bodyPr/>
          <a:lstStyle/>
          <a:p>
            <a:r>
              <a:rPr lang="en-US"/>
              <a:t>Nick </a:t>
            </a:r>
          </a:p>
        </p:txBody>
      </p:sp>
      <p:sp>
        <p:nvSpPr>
          <p:cNvPr id="4" name="Slide Number Placeholder 3">
            <a:extLst>
              <a:ext uri="{FF2B5EF4-FFF2-40B4-BE49-F238E27FC236}">
                <a16:creationId xmlns:a16="http://schemas.microsoft.com/office/drawing/2014/main" id="{8141921A-33EC-D53B-C26A-16357FE53335}"/>
              </a:ext>
            </a:extLst>
          </p:cNvPr>
          <p:cNvSpPr>
            <a:spLocks noGrp="1"/>
          </p:cNvSpPr>
          <p:nvPr>
            <p:ph type="sldNum" sz="quarter" idx="5"/>
          </p:nvPr>
        </p:nvSpPr>
        <p:spPr/>
        <p:txBody>
          <a:bodyPr/>
          <a:lstStyle/>
          <a:p>
            <a:fld id="{563D64FF-074F-4609-9E64-287630E6C846}" type="slidenum">
              <a:rPr lang="en-US" smtClean="0"/>
              <a:t>15</a:t>
            </a:fld>
            <a:endParaRPr lang="en-US"/>
          </a:p>
        </p:txBody>
      </p:sp>
    </p:spTree>
    <p:extLst>
      <p:ext uri="{BB962C8B-B14F-4D97-AF65-F5344CB8AC3E}">
        <p14:creationId xmlns:p14="http://schemas.microsoft.com/office/powerpoint/2010/main" val="2873801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endParaRPr lang="en-US"/>
          </a:p>
        </p:txBody>
      </p:sp>
      <p:sp>
        <p:nvSpPr>
          <p:cNvPr id="4" name="Slide Number Placeholder 3"/>
          <p:cNvSpPr>
            <a:spLocks noGrp="1"/>
          </p:cNvSpPr>
          <p:nvPr>
            <p:ph type="sldNum" sz="quarter" idx="5"/>
          </p:nvPr>
        </p:nvSpPr>
        <p:spPr/>
        <p:txBody>
          <a:bodyPr/>
          <a:lstStyle/>
          <a:p>
            <a:fld id="{563D64FF-074F-4609-9E64-287630E6C846}" type="slidenum">
              <a:rPr lang="en-US" smtClean="0"/>
              <a:t>16</a:t>
            </a:fld>
            <a:endParaRPr lang="en-US"/>
          </a:p>
        </p:txBody>
      </p:sp>
    </p:spTree>
    <p:extLst>
      <p:ext uri="{BB962C8B-B14F-4D97-AF65-F5344CB8AC3E}">
        <p14:creationId xmlns:p14="http://schemas.microsoft.com/office/powerpoint/2010/main" val="302568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563D64FF-074F-4609-9E64-287630E6C846}" type="slidenum">
              <a:rPr lang="en-US" smtClean="0"/>
              <a:t>17</a:t>
            </a:fld>
            <a:endParaRPr lang="en-US"/>
          </a:p>
        </p:txBody>
      </p:sp>
    </p:spTree>
    <p:extLst>
      <p:ext uri="{BB962C8B-B14F-4D97-AF65-F5344CB8AC3E}">
        <p14:creationId xmlns:p14="http://schemas.microsoft.com/office/powerpoint/2010/main" val="34864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80E5-27EA-29D9-0A70-E220BDB2D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2F3A5-6A64-F946-37E9-A6A29FA2E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4489B-4560-A6E4-CC40-1DDC90F27C55}"/>
              </a:ext>
            </a:extLst>
          </p:cNvPr>
          <p:cNvSpPr>
            <a:spLocks noGrp="1"/>
          </p:cNvSpPr>
          <p:nvPr>
            <p:ph type="body" idx="1"/>
          </p:nvPr>
        </p:nvSpPr>
        <p:spPr/>
        <p:txBody>
          <a:bodyPr/>
          <a:lstStyle/>
          <a:p>
            <a:r>
              <a:rPr lang="en-US"/>
              <a:t>Nick</a:t>
            </a:r>
          </a:p>
        </p:txBody>
      </p:sp>
      <p:sp>
        <p:nvSpPr>
          <p:cNvPr id="4" name="Slide Number Placeholder 3">
            <a:extLst>
              <a:ext uri="{FF2B5EF4-FFF2-40B4-BE49-F238E27FC236}">
                <a16:creationId xmlns:a16="http://schemas.microsoft.com/office/drawing/2014/main" id="{E079E52B-B606-0705-F776-386349AEB7E8}"/>
              </a:ext>
            </a:extLst>
          </p:cNvPr>
          <p:cNvSpPr>
            <a:spLocks noGrp="1"/>
          </p:cNvSpPr>
          <p:nvPr>
            <p:ph type="sldNum" sz="quarter" idx="5"/>
          </p:nvPr>
        </p:nvSpPr>
        <p:spPr/>
        <p:txBody>
          <a:bodyPr/>
          <a:lstStyle/>
          <a:p>
            <a:fld id="{563D64FF-074F-4609-9E64-287630E6C846}" type="slidenum">
              <a:rPr lang="en-US" smtClean="0"/>
              <a:t>18</a:t>
            </a:fld>
            <a:endParaRPr lang="en-US"/>
          </a:p>
        </p:txBody>
      </p:sp>
    </p:spTree>
    <p:extLst>
      <p:ext uri="{BB962C8B-B14F-4D97-AF65-F5344CB8AC3E}">
        <p14:creationId xmlns:p14="http://schemas.microsoft.com/office/powerpoint/2010/main" val="1368638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8271-ED88-DF8A-DD27-51B18A55B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4D101-33E0-CA03-9DB2-D0EEAFCCE9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BFCE9-7581-8E81-70F9-B3BB71946649}"/>
              </a:ext>
            </a:extLst>
          </p:cNvPr>
          <p:cNvSpPr>
            <a:spLocks noGrp="1"/>
          </p:cNvSpPr>
          <p:nvPr>
            <p:ph type="body" idx="1"/>
          </p:nvPr>
        </p:nvSpPr>
        <p:spPr/>
        <p:txBody>
          <a:bodyPr/>
          <a:lstStyle/>
          <a:p>
            <a:r>
              <a:rPr lang="en-US"/>
              <a:t>Amanda </a:t>
            </a:r>
          </a:p>
        </p:txBody>
      </p:sp>
      <p:sp>
        <p:nvSpPr>
          <p:cNvPr id="4" name="Slide Number Placeholder 3">
            <a:extLst>
              <a:ext uri="{FF2B5EF4-FFF2-40B4-BE49-F238E27FC236}">
                <a16:creationId xmlns:a16="http://schemas.microsoft.com/office/drawing/2014/main" id="{3CCD97EA-40C1-C788-6943-4920E0FE9839}"/>
              </a:ext>
            </a:extLst>
          </p:cNvPr>
          <p:cNvSpPr>
            <a:spLocks noGrp="1"/>
          </p:cNvSpPr>
          <p:nvPr>
            <p:ph type="sldNum" sz="quarter" idx="5"/>
          </p:nvPr>
        </p:nvSpPr>
        <p:spPr/>
        <p:txBody>
          <a:bodyPr/>
          <a:lstStyle/>
          <a:p>
            <a:fld id="{563D64FF-074F-4609-9E64-287630E6C846}" type="slidenum">
              <a:rPr lang="en-US" smtClean="0"/>
              <a:t>19</a:t>
            </a:fld>
            <a:endParaRPr lang="en-US"/>
          </a:p>
        </p:txBody>
      </p:sp>
    </p:spTree>
    <p:extLst>
      <p:ext uri="{BB962C8B-B14F-4D97-AF65-F5344CB8AC3E}">
        <p14:creationId xmlns:p14="http://schemas.microsoft.com/office/powerpoint/2010/main" val="142381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2</a:t>
            </a:fld>
            <a:endParaRPr lang="en-US"/>
          </a:p>
        </p:txBody>
      </p:sp>
    </p:spTree>
    <p:extLst>
      <p:ext uri="{BB962C8B-B14F-4D97-AF65-F5344CB8AC3E}">
        <p14:creationId xmlns:p14="http://schemas.microsoft.com/office/powerpoint/2010/main" val="410910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851C4-3E46-B9C4-742D-EAFB4AE60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2B55B-3936-0461-19F0-9283797A9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75A70-EB78-07F1-C317-69DD88B97071}"/>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620E870B-DD3F-870E-33DB-B208A0A6EC71}"/>
              </a:ext>
            </a:extLst>
          </p:cNvPr>
          <p:cNvSpPr>
            <a:spLocks noGrp="1"/>
          </p:cNvSpPr>
          <p:nvPr>
            <p:ph type="sldNum" sz="quarter" idx="5"/>
          </p:nvPr>
        </p:nvSpPr>
        <p:spPr/>
        <p:txBody>
          <a:bodyPr/>
          <a:lstStyle/>
          <a:p>
            <a:fld id="{563D64FF-074F-4609-9E64-287630E6C846}" type="slidenum">
              <a:rPr lang="en-US" smtClean="0"/>
              <a:t>20</a:t>
            </a:fld>
            <a:endParaRPr lang="en-US"/>
          </a:p>
        </p:txBody>
      </p:sp>
    </p:spTree>
    <p:extLst>
      <p:ext uri="{BB962C8B-B14F-4D97-AF65-F5344CB8AC3E}">
        <p14:creationId xmlns:p14="http://schemas.microsoft.com/office/powerpoint/2010/main" val="272746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21</a:t>
            </a:fld>
            <a:endParaRPr lang="en-US"/>
          </a:p>
        </p:txBody>
      </p:sp>
    </p:spTree>
    <p:extLst>
      <p:ext uri="{BB962C8B-B14F-4D97-AF65-F5344CB8AC3E}">
        <p14:creationId xmlns:p14="http://schemas.microsoft.com/office/powerpoint/2010/main" val="3812789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22</a:t>
            </a:fld>
            <a:endParaRPr lang="en-US"/>
          </a:p>
        </p:txBody>
      </p:sp>
    </p:spTree>
    <p:extLst>
      <p:ext uri="{BB962C8B-B14F-4D97-AF65-F5344CB8AC3E}">
        <p14:creationId xmlns:p14="http://schemas.microsoft.com/office/powerpoint/2010/main" val="218646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B43A1-29FE-5B5D-0899-47F74422D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8A656-4F63-0130-FDB0-949B4B11D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50EA2-F641-B3C1-F056-2146AFB423E8}"/>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4B89F5B1-D1FB-A56B-D2C5-652D2FAF38EB}"/>
              </a:ext>
            </a:extLst>
          </p:cNvPr>
          <p:cNvSpPr>
            <a:spLocks noGrp="1"/>
          </p:cNvSpPr>
          <p:nvPr>
            <p:ph type="sldNum" sz="quarter" idx="5"/>
          </p:nvPr>
        </p:nvSpPr>
        <p:spPr/>
        <p:txBody>
          <a:bodyPr/>
          <a:lstStyle/>
          <a:p>
            <a:fld id="{563D64FF-074F-4609-9E64-287630E6C846}" type="slidenum">
              <a:rPr lang="en-US" smtClean="0"/>
              <a:t>23</a:t>
            </a:fld>
            <a:endParaRPr lang="en-US"/>
          </a:p>
        </p:txBody>
      </p:sp>
    </p:spTree>
    <p:extLst>
      <p:ext uri="{BB962C8B-B14F-4D97-AF65-F5344CB8AC3E}">
        <p14:creationId xmlns:p14="http://schemas.microsoft.com/office/powerpoint/2010/main" val="3376650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24</a:t>
            </a:fld>
            <a:endParaRPr lang="en-US"/>
          </a:p>
        </p:txBody>
      </p:sp>
    </p:spTree>
    <p:extLst>
      <p:ext uri="{BB962C8B-B14F-4D97-AF65-F5344CB8AC3E}">
        <p14:creationId xmlns:p14="http://schemas.microsoft.com/office/powerpoint/2010/main" val="2744169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D2351-E4F0-46C0-87C9-C9D1B9AD7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33504-D2CD-ACC7-B6B0-D0FEE545B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29BB5-85A5-8369-62F9-289D94F437A5}"/>
              </a:ext>
            </a:extLst>
          </p:cNvPr>
          <p:cNvSpPr>
            <a:spLocks noGrp="1"/>
          </p:cNvSpPr>
          <p:nvPr>
            <p:ph type="body" idx="1"/>
          </p:nvPr>
        </p:nvSpPr>
        <p:spPr/>
        <p:txBody>
          <a:bodyPr/>
          <a:lstStyle/>
          <a:p>
            <a:r>
              <a:rPr lang="en-US"/>
              <a:t>Nick </a:t>
            </a:r>
          </a:p>
        </p:txBody>
      </p:sp>
      <p:sp>
        <p:nvSpPr>
          <p:cNvPr id="4" name="Slide Number Placeholder 3">
            <a:extLst>
              <a:ext uri="{FF2B5EF4-FFF2-40B4-BE49-F238E27FC236}">
                <a16:creationId xmlns:a16="http://schemas.microsoft.com/office/drawing/2014/main" id="{7EEC1CB5-A859-05A2-4E6B-083650B079DC}"/>
              </a:ext>
            </a:extLst>
          </p:cNvPr>
          <p:cNvSpPr>
            <a:spLocks noGrp="1"/>
          </p:cNvSpPr>
          <p:nvPr>
            <p:ph type="sldNum" sz="quarter" idx="5"/>
          </p:nvPr>
        </p:nvSpPr>
        <p:spPr/>
        <p:txBody>
          <a:bodyPr/>
          <a:lstStyle/>
          <a:p>
            <a:fld id="{563D64FF-074F-4609-9E64-287630E6C846}" type="slidenum">
              <a:rPr lang="en-US" smtClean="0"/>
              <a:t>25</a:t>
            </a:fld>
            <a:endParaRPr lang="en-US"/>
          </a:p>
        </p:txBody>
      </p:sp>
    </p:spTree>
    <p:extLst>
      <p:ext uri="{BB962C8B-B14F-4D97-AF65-F5344CB8AC3E}">
        <p14:creationId xmlns:p14="http://schemas.microsoft.com/office/powerpoint/2010/main" val="2013369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26</a:t>
            </a:fld>
            <a:endParaRPr lang="en-US"/>
          </a:p>
        </p:txBody>
      </p:sp>
    </p:spTree>
    <p:extLst>
      <p:ext uri="{BB962C8B-B14F-4D97-AF65-F5344CB8AC3E}">
        <p14:creationId xmlns:p14="http://schemas.microsoft.com/office/powerpoint/2010/main" val="354265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3</a:t>
            </a:fld>
            <a:endParaRPr lang="en-US"/>
          </a:p>
        </p:txBody>
      </p:sp>
    </p:spTree>
    <p:extLst>
      <p:ext uri="{BB962C8B-B14F-4D97-AF65-F5344CB8AC3E}">
        <p14:creationId xmlns:p14="http://schemas.microsoft.com/office/powerpoint/2010/main" val="46908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A7D06-169D-DDFB-55FC-D4F73A9F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017E3-6910-8661-AAB2-4ED138FFB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8099C-4F03-6AF5-D1B3-C3127798A1D6}"/>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AF67F712-9D0D-0B86-FC37-46DCA2CF5EA5}"/>
              </a:ext>
            </a:extLst>
          </p:cNvPr>
          <p:cNvSpPr>
            <a:spLocks noGrp="1"/>
          </p:cNvSpPr>
          <p:nvPr>
            <p:ph type="sldNum" sz="quarter" idx="5"/>
          </p:nvPr>
        </p:nvSpPr>
        <p:spPr/>
        <p:txBody>
          <a:bodyPr/>
          <a:lstStyle/>
          <a:p>
            <a:fld id="{563D64FF-074F-4609-9E64-287630E6C846}" type="slidenum">
              <a:rPr lang="en-US" smtClean="0"/>
              <a:t>4</a:t>
            </a:fld>
            <a:endParaRPr lang="en-US"/>
          </a:p>
        </p:txBody>
      </p:sp>
    </p:spTree>
    <p:extLst>
      <p:ext uri="{BB962C8B-B14F-4D97-AF65-F5344CB8AC3E}">
        <p14:creationId xmlns:p14="http://schemas.microsoft.com/office/powerpoint/2010/main" val="280604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Need signed consent to activate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63D64FF-074F-4609-9E64-287630E6C846}" type="slidenum">
              <a:rPr lang="en-US" smtClean="0"/>
              <a:t>5</a:t>
            </a:fld>
            <a:endParaRPr lang="en-US"/>
          </a:p>
        </p:txBody>
      </p:sp>
    </p:spTree>
    <p:extLst>
      <p:ext uri="{BB962C8B-B14F-4D97-AF65-F5344CB8AC3E}">
        <p14:creationId xmlns:p14="http://schemas.microsoft.com/office/powerpoint/2010/main" val="86114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37792-CF6D-C7E3-D6EC-CF7AAF3E6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7B425-500F-3F33-BD51-82C36DE9F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BB978-67C3-ADBB-DF89-ABA8D7059F91}"/>
              </a:ext>
            </a:extLst>
          </p:cNvPr>
          <p:cNvSpPr>
            <a:spLocks noGrp="1"/>
          </p:cNvSpPr>
          <p:nvPr>
            <p:ph type="body" idx="1"/>
          </p:nvPr>
        </p:nvSpPr>
        <p:spPr/>
        <p:txBody>
          <a:bodyPr/>
          <a:lstStyle/>
          <a:p>
            <a:pPr lvl="1"/>
            <a:r>
              <a:rPr lang="en-US" dirty="0"/>
              <a:t>If participant is not a member of any subpopulations listed, do not select any of the options.</a:t>
            </a:r>
          </a:p>
        </p:txBody>
      </p:sp>
      <p:sp>
        <p:nvSpPr>
          <p:cNvPr id="4" name="Slide Number Placeholder 3">
            <a:extLst>
              <a:ext uri="{FF2B5EF4-FFF2-40B4-BE49-F238E27FC236}">
                <a16:creationId xmlns:a16="http://schemas.microsoft.com/office/drawing/2014/main" id="{A1DDDDF8-C9F7-8093-696B-6FA39CE390A7}"/>
              </a:ext>
            </a:extLst>
          </p:cNvPr>
          <p:cNvSpPr>
            <a:spLocks noGrp="1"/>
          </p:cNvSpPr>
          <p:nvPr>
            <p:ph type="sldNum" sz="quarter" idx="5"/>
          </p:nvPr>
        </p:nvSpPr>
        <p:spPr/>
        <p:txBody>
          <a:bodyPr/>
          <a:lstStyle/>
          <a:p>
            <a:fld id="{563D64FF-074F-4609-9E64-287630E6C846}" type="slidenum">
              <a:rPr lang="en-US" smtClean="0"/>
              <a:t>6</a:t>
            </a:fld>
            <a:endParaRPr lang="en-US"/>
          </a:p>
        </p:txBody>
      </p:sp>
    </p:spTree>
    <p:extLst>
      <p:ext uri="{BB962C8B-B14F-4D97-AF65-F5344CB8AC3E}">
        <p14:creationId xmlns:p14="http://schemas.microsoft.com/office/powerpoint/2010/main" val="244048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299E9-ADBD-6EE5-9807-F5DE6C0DF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5EB0B-0A75-B23D-A67C-6805B91D7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A9059-AD3C-44F2-21C5-BAF146903CC5}"/>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E85F8CAF-0D26-D8EA-493C-7A7F13354E1D}"/>
              </a:ext>
            </a:extLst>
          </p:cNvPr>
          <p:cNvSpPr>
            <a:spLocks noGrp="1"/>
          </p:cNvSpPr>
          <p:nvPr>
            <p:ph type="sldNum" sz="quarter" idx="5"/>
          </p:nvPr>
        </p:nvSpPr>
        <p:spPr/>
        <p:txBody>
          <a:bodyPr/>
          <a:lstStyle/>
          <a:p>
            <a:fld id="{563D64FF-074F-4609-9E64-287630E6C846}" type="slidenum">
              <a:rPr lang="en-US" smtClean="0"/>
              <a:t>7</a:t>
            </a:fld>
            <a:endParaRPr lang="en-US"/>
          </a:p>
        </p:txBody>
      </p:sp>
    </p:spTree>
    <p:extLst>
      <p:ext uri="{BB962C8B-B14F-4D97-AF65-F5344CB8AC3E}">
        <p14:creationId xmlns:p14="http://schemas.microsoft.com/office/powerpoint/2010/main" val="245917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program enrollment does not necessarily mean a new BNL Assessment </a:t>
            </a:r>
          </a:p>
          <a:p>
            <a:r>
              <a:rPr lang="en-US" dirty="0"/>
              <a:t>The whole assessment doesn’t need to be completed in it’s entirety, but note that any information that is not completed could affect someone’s opportunity to be slotted </a:t>
            </a:r>
          </a:p>
        </p:txBody>
      </p:sp>
      <p:sp>
        <p:nvSpPr>
          <p:cNvPr id="4" name="Slide Number Placeholder 3"/>
          <p:cNvSpPr>
            <a:spLocks noGrp="1"/>
          </p:cNvSpPr>
          <p:nvPr>
            <p:ph type="sldNum" sz="quarter" idx="5"/>
          </p:nvPr>
        </p:nvSpPr>
        <p:spPr/>
        <p:txBody>
          <a:bodyPr/>
          <a:lstStyle/>
          <a:p>
            <a:fld id="{563D64FF-074F-4609-9E64-287630E6C846}" type="slidenum">
              <a:rPr lang="en-US" smtClean="0"/>
              <a:t>8</a:t>
            </a:fld>
            <a:endParaRPr lang="en-US"/>
          </a:p>
        </p:txBody>
      </p:sp>
    </p:spTree>
    <p:extLst>
      <p:ext uri="{BB962C8B-B14F-4D97-AF65-F5344CB8AC3E}">
        <p14:creationId xmlns:p14="http://schemas.microsoft.com/office/powerpoint/2010/main" val="2211592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2520-A8E3-4D14-BEC3-6E73DF181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DB910-908C-A19A-2DFD-53416D83C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E7E4D-316C-76C2-652E-DAB0C81ECD14}"/>
              </a:ext>
            </a:extLst>
          </p:cNvPr>
          <p:cNvSpPr>
            <a:spLocks noGrp="1"/>
          </p:cNvSpPr>
          <p:nvPr>
            <p:ph type="body" idx="1"/>
          </p:nvPr>
        </p:nvSpPr>
        <p:spPr/>
        <p:txBody>
          <a:bodyPr/>
          <a:lstStyle/>
          <a:p>
            <a:r>
              <a:rPr lang="en-US"/>
              <a:t>Amanda </a:t>
            </a:r>
          </a:p>
        </p:txBody>
      </p:sp>
      <p:sp>
        <p:nvSpPr>
          <p:cNvPr id="4" name="Slide Number Placeholder 3">
            <a:extLst>
              <a:ext uri="{FF2B5EF4-FFF2-40B4-BE49-F238E27FC236}">
                <a16:creationId xmlns:a16="http://schemas.microsoft.com/office/drawing/2014/main" id="{F4EEA970-20D9-2556-7AC2-DE7C370AE8DD}"/>
              </a:ext>
            </a:extLst>
          </p:cNvPr>
          <p:cNvSpPr>
            <a:spLocks noGrp="1"/>
          </p:cNvSpPr>
          <p:nvPr>
            <p:ph type="sldNum" sz="quarter" idx="5"/>
          </p:nvPr>
        </p:nvSpPr>
        <p:spPr/>
        <p:txBody>
          <a:bodyPr/>
          <a:lstStyle/>
          <a:p>
            <a:fld id="{563D64FF-074F-4609-9E64-287630E6C846}" type="slidenum">
              <a:rPr lang="en-US" smtClean="0"/>
              <a:t>9</a:t>
            </a:fld>
            <a:endParaRPr lang="en-US"/>
          </a:p>
        </p:txBody>
      </p:sp>
    </p:spTree>
    <p:extLst>
      <p:ext uri="{BB962C8B-B14F-4D97-AF65-F5344CB8AC3E}">
        <p14:creationId xmlns:p14="http://schemas.microsoft.com/office/powerpoint/2010/main" val="3850731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1ED35C3-3F08-453A-8E4C-45FE30AF029B}" type="datetimeFigureOut">
              <a:rPr lang="en-US" smtClean="0"/>
              <a:t>1/22/2026</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4BAC8C30-BA1B-4D80-B7D4-A443AA07599C}" type="slidenum">
              <a:rPr lang="en-US" smtClean="0"/>
              <a:t>‹#›</a:t>
            </a:fld>
            <a:endParaRPr lang="en-US"/>
          </a:p>
        </p:txBody>
      </p:sp>
    </p:spTree>
    <p:extLst>
      <p:ext uri="{BB962C8B-B14F-4D97-AF65-F5344CB8AC3E}">
        <p14:creationId xmlns:p14="http://schemas.microsoft.com/office/powerpoint/2010/main" val="72769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ED35C3-3F08-453A-8E4C-45FE30AF029B}"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43641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1ED35C3-3F08-453A-8E4C-45FE30AF029B}"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412797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1ED35C3-3F08-453A-8E4C-45FE30AF029B}"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550066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ED35C3-3F08-453A-8E4C-45FE30AF029B}"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3813806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1ED35C3-3F08-453A-8E4C-45FE30AF029B}"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29740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1ED35C3-3F08-453A-8E4C-45FE30AF029B}"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33879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35C3-3F08-453A-8E4C-45FE30AF029B}"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799534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35C3-3F08-453A-8E4C-45FE30AF029B}"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89830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35C3-3F08-453A-8E4C-45FE30AF029B}"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284673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ED35C3-3F08-453A-8E4C-45FE30AF029B}"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15094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ED35C3-3F08-453A-8E4C-45FE30AF029B}"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91556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ED35C3-3F08-453A-8E4C-45FE30AF029B}"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212291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ED35C3-3F08-453A-8E4C-45FE30AF029B}" type="datetimeFigureOut">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244617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D35C3-3F08-453A-8E4C-45FE30AF029B}" type="datetimeFigureOut">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44709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ED35C3-3F08-453A-8E4C-45FE30AF029B}"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363439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ED35C3-3F08-453A-8E4C-45FE30AF029B}"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344550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1ED35C3-3F08-453A-8E4C-45FE30AF029B}" type="datetimeFigureOut">
              <a:rPr lang="en-US" smtClean="0"/>
              <a:t>1/22/2026</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4BAC8C30-BA1B-4D80-B7D4-A443AA07599C}" type="slidenum">
              <a:rPr lang="en-US" smtClean="0"/>
              <a:t>‹#›</a:t>
            </a:fld>
            <a:endParaRPr lang="en-US"/>
          </a:p>
        </p:txBody>
      </p:sp>
    </p:spTree>
    <p:extLst>
      <p:ext uri="{BB962C8B-B14F-4D97-AF65-F5344CB8AC3E}">
        <p14:creationId xmlns:p14="http://schemas.microsoft.com/office/powerpoint/2010/main" val="37123343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png"/><Relationship Id="rId5" Type="http://schemas.openxmlformats.org/officeDocument/2006/relationships/diagramLayout" Target="../diagrams/layout1.xml"/><Relationship Id="rId10" Type="http://schemas.openxmlformats.org/officeDocument/2006/relationships/image" Target="../media/image4.svg"/><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jpe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6.sv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846F-9277-2F88-E028-7FA372C0F5F4}"/>
              </a:ext>
            </a:extLst>
          </p:cNvPr>
          <p:cNvSpPr>
            <a:spLocks noGrp="1"/>
          </p:cNvSpPr>
          <p:nvPr>
            <p:ph type="ctrTitle"/>
          </p:nvPr>
        </p:nvSpPr>
        <p:spPr>
          <a:xfrm>
            <a:off x="6096000" y="973394"/>
            <a:ext cx="5447071" cy="3421626"/>
          </a:xfrm>
        </p:spPr>
        <p:txBody>
          <a:bodyPr>
            <a:normAutofit/>
          </a:bodyPr>
          <a:lstStyle/>
          <a:p>
            <a:r>
              <a:rPr lang="en-US" dirty="0"/>
              <a:t>HMIS By-Name List Refresher Training</a:t>
            </a:r>
          </a:p>
        </p:txBody>
      </p:sp>
      <p:sp>
        <p:nvSpPr>
          <p:cNvPr id="3" name="Subtitle 2">
            <a:extLst>
              <a:ext uri="{FF2B5EF4-FFF2-40B4-BE49-F238E27FC236}">
                <a16:creationId xmlns:a16="http://schemas.microsoft.com/office/drawing/2014/main" id="{F2EB9557-F75E-05CF-6F36-A28F2C778E0F}"/>
              </a:ext>
            </a:extLst>
          </p:cNvPr>
          <p:cNvSpPr>
            <a:spLocks noGrp="1"/>
          </p:cNvSpPr>
          <p:nvPr>
            <p:ph type="subTitle" idx="1"/>
          </p:nvPr>
        </p:nvSpPr>
        <p:spPr>
          <a:xfrm>
            <a:off x="6096000" y="4591665"/>
            <a:ext cx="5447071" cy="1622322"/>
          </a:xfrm>
        </p:spPr>
        <p:txBody>
          <a:bodyPr>
            <a:normAutofit/>
          </a:bodyPr>
          <a:lstStyle/>
          <a:p>
            <a:r>
              <a:rPr lang="en-US" sz="2400"/>
              <a:t>Cleveland/Cuyahoga County Office of Homeless Services</a:t>
            </a:r>
          </a:p>
        </p:txBody>
      </p:sp>
      <p:pic>
        <p:nvPicPr>
          <p:cNvPr id="4" name="object 5">
            <a:extLst>
              <a:ext uri="{FF2B5EF4-FFF2-40B4-BE49-F238E27FC236}">
                <a16:creationId xmlns:a16="http://schemas.microsoft.com/office/drawing/2014/main" id="{68DA73A2-87A2-85FD-8AFF-F15F8C1ADE76}"/>
              </a:ext>
            </a:extLst>
          </p:cNvPr>
          <p:cNvPicPr/>
          <p:nvPr/>
        </p:nvPicPr>
        <p:blipFill>
          <a:blip r:embed="rId3" cstate="print"/>
          <a:stretch>
            <a:fillRect/>
          </a:stretch>
        </p:blipFill>
        <p:spPr>
          <a:xfrm>
            <a:off x="1288503" y="1488364"/>
            <a:ext cx="3797847" cy="3881271"/>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6094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1979-7BD0-02D5-A8D8-C1F9D00A50A9}"/>
              </a:ext>
            </a:extLst>
          </p:cNvPr>
          <p:cNvSpPr>
            <a:spLocks noGrp="1"/>
          </p:cNvSpPr>
          <p:nvPr>
            <p:ph type="title"/>
          </p:nvPr>
        </p:nvSpPr>
        <p:spPr>
          <a:xfrm>
            <a:off x="1902891" y="911680"/>
            <a:ext cx="8154444" cy="706964"/>
          </a:xfrm>
        </p:spPr>
        <p:txBody>
          <a:bodyPr/>
          <a:lstStyle/>
          <a:p>
            <a:r>
              <a:rPr lang="en-US" dirty="0"/>
              <a:t>HMIS Data Entry Process</a:t>
            </a:r>
          </a:p>
        </p:txBody>
      </p:sp>
      <p:pic>
        <p:nvPicPr>
          <p:cNvPr id="5" name="Graphic 4" descr="Information with solid fill">
            <a:extLst>
              <a:ext uri="{FF2B5EF4-FFF2-40B4-BE49-F238E27FC236}">
                <a16:creationId xmlns:a16="http://schemas.microsoft.com/office/drawing/2014/main" id="{DB1257CF-0226-B8BF-C84F-4BC0312476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983" y="724017"/>
            <a:ext cx="1082291" cy="1082291"/>
          </a:xfrm>
          <a:prstGeom prst="roundRect">
            <a:avLst>
              <a:gd name="adj" fmla="val 1858"/>
            </a:avLst>
          </a:prstGeom>
          <a:effectLst>
            <a:outerShdw blurRad="50800" dist="50800" dir="5400000" algn="tl" rotWithShape="0">
              <a:srgbClr val="000000">
                <a:alpha val="43000"/>
              </a:srgbClr>
            </a:outerShdw>
          </a:effectLst>
        </p:spPr>
      </p:pic>
      <p:pic>
        <p:nvPicPr>
          <p:cNvPr id="9" name="object 5">
            <a:extLst>
              <a:ext uri="{FF2B5EF4-FFF2-40B4-BE49-F238E27FC236}">
                <a16:creationId xmlns:a16="http://schemas.microsoft.com/office/drawing/2014/main" id="{936A2608-B797-1B44-C96F-57BC51824BA5}"/>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
        <p:nvSpPr>
          <p:cNvPr id="11" name="TextBox 10">
            <a:extLst>
              <a:ext uri="{FF2B5EF4-FFF2-40B4-BE49-F238E27FC236}">
                <a16:creationId xmlns:a16="http://schemas.microsoft.com/office/drawing/2014/main" id="{CA18A3F2-23CF-034D-62B4-A956A87019B1}"/>
              </a:ext>
            </a:extLst>
          </p:cNvPr>
          <p:cNvSpPr txBox="1"/>
          <p:nvPr/>
        </p:nvSpPr>
        <p:spPr>
          <a:xfrm>
            <a:off x="733983" y="1994452"/>
            <a:ext cx="10634870" cy="646331"/>
          </a:xfrm>
          <a:prstGeom prst="rect">
            <a:avLst/>
          </a:prstGeom>
          <a:noFill/>
        </p:spPr>
        <p:txBody>
          <a:bodyPr wrap="square" rtlCol="0">
            <a:spAutoFit/>
          </a:bodyPr>
          <a:lstStyle/>
          <a:p>
            <a:pPr lvl="0"/>
            <a:endParaRPr lang="en-US" b="1" cap="all" dirty="0"/>
          </a:p>
          <a:p>
            <a:endParaRPr lang="en-US" dirty="0"/>
          </a:p>
        </p:txBody>
      </p:sp>
      <p:pic>
        <p:nvPicPr>
          <p:cNvPr id="1026" name="Picture 2" descr="Login">
            <a:extLst>
              <a:ext uri="{FF2B5EF4-FFF2-40B4-BE49-F238E27FC236}">
                <a16:creationId xmlns:a16="http://schemas.microsoft.com/office/drawing/2014/main" id="{0C89D44E-C2D5-7ABA-C97C-389E4EF5C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869" y="2732788"/>
            <a:ext cx="8002262" cy="198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08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3084FD-660F-C168-3C25-980AB862B3A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7A3EDA-32AA-A5D8-4404-561B0E231B9C}"/>
              </a:ext>
            </a:extLst>
          </p:cNvPr>
          <p:cNvSpPr>
            <a:spLocks noGrp="1"/>
          </p:cNvSpPr>
          <p:nvPr>
            <p:ph type="title"/>
          </p:nvPr>
        </p:nvSpPr>
        <p:spPr>
          <a:xfrm>
            <a:off x="5160166" y="1860426"/>
            <a:ext cx="6268246" cy="3134032"/>
          </a:xfrm>
        </p:spPr>
        <p:txBody>
          <a:bodyPr vert="horz" lIns="91440" tIns="45720" rIns="91440" bIns="45720" rtlCol="0" anchor="b">
            <a:normAutofit/>
          </a:bodyPr>
          <a:lstStyle/>
          <a:p>
            <a:r>
              <a:rPr lang="en-US" sz="6600" b="0" i="0" kern="1200" dirty="0">
                <a:solidFill>
                  <a:schemeClr val="bg2"/>
                </a:solidFill>
                <a:latin typeface="+mj-lt"/>
                <a:ea typeface="+mj-ea"/>
                <a:cs typeface="+mj-cs"/>
              </a:rPr>
              <a:t>Housing Offer Assessments</a:t>
            </a:r>
          </a:p>
        </p:txBody>
      </p:sp>
      <p:pic>
        <p:nvPicPr>
          <p:cNvPr id="6" name="Graphic 5" descr="House with solid fill">
            <a:extLst>
              <a:ext uri="{FF2B5EF4-FFF2-40B4-BE49-F238E27FC236}">
                <a16:creationId xmlns:a16="http://schemas.microsoft.com/office/drawing/2014/main" id="{DD465FEB-F567-D84F-F2DF-3B16198DF7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AB0E08E0-CDF1-9980-502A-F85FC2ADCA56}"/>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2430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E288-3235-1A1B-E5C2-4B38BEAF42E7}"/>
              </a:ext>
            </a:extLst>
          </p:cNvPr>
          <p:cNvSpPr>
            <a:spLocks noGrp="1"/>
          </p:cNvSpPr>
          <p:nvPr>
            <p:ph type="title"/>
          </p:nvPr>
        </p:nvSpPr>
        <p:spPr>
          <a:xfrm>
            <a:off x="2009208" y="1022091"/>
            <a:ext cx="8761413" cy="706964"/>
          </a:xfrm>
        </p:spPr>
        <p:txBody>
          <a:bodyPr/>
          <a:lstStyle/>
          <a:p>
            <a:r>
              <a:rPr lang="en-US" dirty="0"/>
              <a:t>Housing Offer Assessments </a:t>
            </a:r>
          </a:p>
        </p:txBody>
      </p:sp>
      <p:sp>
        <p:nvSpPr>
          <p:cNvPr id="3" name="Content Placeholder 2">
            <a:extLst>
              <a:ext uri="{FF2B5EF4-FFF2-40B4-BE49-F238E27FC236}">
                <a16:creationId xmlns:a16="http://schemas.microsoft.com/office/drawing/2014/main" id="{C7A05281-EA8C-6B1F-2198-C71578C01B71}"/>
              </a:ext>
            </a:extLst>
          </p:cNvPr>
          <p:cNvSpPr>
            <a:spLocks noGrp="1"/>
          </p:cNvSpPr>
          <p:nvPr>
            <p:ph idx="1"/>
          </p:nvPr>
        </p:nvSpPr>
        <p:spPr>
          <a:xfrm>
            <a:off x="259741" y="2436930"/>
            <a:ext cx="6552965" cy="4222142"/>
          </a:xfrm>
        </p:spPr>
        <p:txBody>
          <a:bodyPr>
            <a:normAutofit fontScale="92500" lnSpcReduction="20000"/>
          </a:bodyPr>
          <a:lstStyle/>
          <a:p>
            <a:r>
              <a:rPr lang="en-US" dirty="0"/>
              <a:t>When a participant is slotted for an opportunity, 99.9% of the time, CE will start a Housing Offer Assessment with the following data elements: </a:t>
            </a:r>
          </a:p>
          <a:p>
            <a:pPr lvl="1"/>
            <a:r>
              <a:rPr lang="en-US" dirty="0"/>
              <a:t>Assessment Date </a:t>
            </a:r>
          </a:p>
          <a:p>
            <a:pPr lvl="1"/>
            <a:r>
              <a:rPr lang="en-US" dirty="0"/>
              <a:t>Type of Housing Offered </a:t>
            </a:r>
          </a:p>
          <a:p>
            <a:pPr lvl="1"/>
            <a:r>
              <a:rPr lang="en-US" dirty="0"/>
              <a:t>Building Offered (if applicable) </a:t>
            </a:r>
          </a:p>
          <a:p>
            <a:pPr lvl="1"/>
            <a:r>
              <a:rPr lang="en-US" dirty="0"/>
              <a:t>Offer Notes</a:t>
            </a:r>
          </a:p>
          <a:p>
            <a:r>
              <a:rPr lang="en-US" dirty="0"/>
              <a:t>After the Slotted Participant Spreadsheet is released by CE, Case Management Providers need to go in and complete the following: </a:t>
            </a:r>
          </a:p>
          <a:p>
            <a:pPr lvl="1"/>
            <a:r>
              <a:rPr lang="en-US" dirty="0"/>
              <a:t>Date of Housing Offer</a:t>
            </a:r>
          </a:p>
          <a:p>
            <a:pPr lvl="1"/>
            <a:r>
              <a:rPr lang="en-US" dirty="0"/>
              <a:t>Offer Outcome &amp; Date</a:t>
            </a:r>
          </a:p>
          <a:p>
            <a:pPr lvl="1"/>
            <a:r>
              <a:rPr lang="en-US" dirty="0"/>
              <a:t>Document Ready for Housing Offer</a:t>
            </a:r>
          </a:p>
          <a:p>
            <a:pPr lvl="1"/>
            <a:r>
              <a:rPr lang="en-US" dirty="0"/>
              <a:t>Application Submitted for Housing Offer &amp; Date</a:t>
            </a:r>
          </a:p>
          <a:p>
            <a:pPr marL="457200" lvl="1" indent="0">
              <a:buNone/>
            </a:pPr>
            <a:endParaRPr lang="en-US" dirty="0"/>
          </a:p>
        </p:txBody>
      </p:sp>
      <p:pic>
        <p:nvPicPr>
          <p:cNvPr id="5" name="Graphic 4" descr="House with solid fill">
            <a:extLst>
              <a:ext uri="{FF2B5EF4-FFF2-40B4-BE49-F238E27FC236}">
                <a16:creationId xmlns:a16="http://schemas.microsoft.com/office/drawing/2014/main" id="{1ACF537E-9A68-E481-FF3D-2247A5903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933" y="685798"/>
            <a:ext cx="1180275" cy="1180275"/>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45F71D87-4F28-DE80-F489-6ECEE3CE1EDB}"/>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
        <p:nvSpPr>
          <p:cNvPr id="9" name="TextBox 8">
            <a:extLst>
              <a:ext uri="{FF2B5EF4-FFF2-40B4-BE49-F238E27FC236}">
                <a16:creationId xmlns:a16="http://schemas.microsoft.com/office/drawing/2014/main" id="{C6C8B2E7-7551-FEBD-ABFB-BB478D31371A}"/>
              </a:ext>
            </a:extLst>
          </p:cNvPr>
          <p:cNvSpPr txBox="1"/>
          <p:nvPr/>
        </p:nvSpPr>
        <p:spPr>
          <a:xfrm>
            <a:off x="7275444" y="2422208"/>
            <a:ext cx="3942521" cy="366254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Housing Providers:</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Application Submitted for Housing Offer &amp; Date</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Offer Interview Completed &amp; Date</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Housing Inspection Completed &amp; Date</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NOTES can be entered by anyone for any reason! </a:t>
            </a:r>
          </a:p>
          <a:p>
            <a:pPr marL="800100" lvl="1" indent="-342900">
              <a:spcBef>
                <a:spcPts val="1000"/>
              </a:spcBef>
              <a:buClr>
                <a:srgbClr val="ACD433"/>
              </a:buClr>
              <a:buSzPct val="80000"/>
              <a:buFont typeface="Wingdings 3" charset="2"/>
              <a:buChar char=""/>
              <a:defRPr/>
            </a:pPr>
            <a:r>
              <a:rPr lang="en-US" sz="1600" dirty="0">
                <a:solidFill>
                  <a:prstClr val="black">
                    <a:lumMod val="75000"/>
                    <a:lumOff val="25000"/>
                  </a:prstClr>
                </a:solidFill>
                <a:latin typeface="Century Gothic" panose="020B0502020202020204"/>
              </a:rPr>
              <a:t>PLEASE, never delete any notes. Just create a new line with the date </a:t>
            </a:r>
          </a:p>
          <a:p>
            <a:pPr marL="1257300" lvl="2" indent="-342900">
              <a:spcBef>
                <a:spcPts val="1000"/>
              </a:spcBef>
              <a:buClr>
                <a:srgbClr val="ACD433"/>
              </a:buClr>
              <a:buSzPct val="80000"/>
              <a:buFont typeface="Wingdings 3" charset="2"/>
              <a:buChar char=""/>
              <a:defRPr/>
            </a:pPr>
            <a:r>
              <a:rPr lang="en-US" sz="1600" dirty="0">
                <a:solidFill>
                  <a:prstClr val="black">
                    <a:lumMod val="75000"/>
                    <a:lumOff val="25000"/>
                  </a:prstClr>
                </a:solidFill>
                <a:latin typeface="Century Gothic" panose="020B0502020202020204"/>
              </a:rPr>
              <a:t>Example: </a:t>
            </a:r>
          </a:p>
        </p:txBody>
      </p:sp>
      <p:sp>
        <p:nvSpPr>
          <p:cNvPr id="10" name="TextBox 9">
            <a:extLst>
              <a:ext uri="{FF2B5EF4-FFF2-40B4-BE49-F238E27FC236}">
                <a16:creationId xmlns:a16="http://schemas.microsoft.com/office/drawing/2014/main" id="{291366C9-A4CA-0857-FCF6-6C7ED41F21DE}"/>
              </a:ext>
            </a:extLst>
          </p:cNvPr>
          <p:cNvSpPr txBox="1"/>
          <p:nvPr/>
        </p:nvSpPr>
        <p:spPr>
          <a:xfrm>
            <a:off x="8639094" y="6008037"/>
            <a:ext cx="3293165" cy="461665"/>
          </a:xfrm>
          <a:prstGeom prst="rect">
            <a:avLst/>
          </a:prstGeom>
          <a:noFill/>
          <a:ln>
            <a:solidFill>
              <a:schemeClr val="tx1"/>
            </a:solidFill>
          </a:ln>
        </p:spPr>
        <p:txBody>
          <a:bodyPr wrap="square" rtlCol="0">
            <a:spAutoFit/>
          </a:bodyPr>
          <a:lstStyle/>
          <a:p>
            <a:r>
              <a:rPr lang="en-US" sz="1200" dirty="0"/>
              <a:t>1/20/2026 – slotted for CoC Lotus </a:t>
            </a:r>
          </a:p>
          <a:p>
            <a:r>
              <a:rPr lang="en-US" sz="1200" dirty="0"/>
              <a:t>1/22/2026 – Signed HOF uploaded </a:t>
            </a:r>
          </a:p>
        </p:txBody>
      </p:sp>
    </p:spTree>
    <p:extLst>
      <p:ext uri="{BB962C8B-B14F-4D97-AF65-F5344CB8AC3E}">
        <p14:creationId xmlns:p14="http://schemas.microsoft.com/office/powerpoint/2010/main" val="398270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321D5-7570-F706-C1B8-F82B39186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FA04B-47D5-0EFB-CCB7-307865285867}"/>
              </a:ext>
            </a:extLst>
          </p:cNvPr>
          <p:cNvSpPr>
            <a:spLocks noGrp="1"/>
          </p:cNvSpPr>
          <p:nvPr>
            <p:ph type="title"/>
          </p:nvPr>
        </p:nvSpPr>
        <p:spPr>
          <a:xfrm>
            <a:off x="2141542" y="922453"/>
            <a:ext cx="8761413" cy="706964"/>
          </a:xfrm>
        </p:spPr>
        <p:txBody>
          <a:bodyPr/>
          <a:lstStyle/>
          <a:p>
            <a:r>
              <a:rPr lang="en-US"/>
              <a:t>Accepting and Denying Offers</a:t>
            </a:r>
          </a:p>
        </p:txBody>
      </p:sp>
      <p:sp>
        <p:nvSpPr>
          <p:cNvPr id="3" name="Content Placeholder 2">
            <a:extLst>
              <a:ext uri="{FF2B5EF4-FFF2-40B4-BE49-F238E27FC236}">
                <a16:creationId xmlns:a16="http://schemas.microsoft.com/office/drawing/2014/main" id="{16714579-D7A4-8561-3411-CD5A7390DC95}"/>
              </a:ext>
            </a:extLst>
          </p:cNvPr>
          <p:cNvSpPr>
            <a:spLocks noGrp="1"/>
          </p:cNvSpPr>
          <p:nvPr>
            <p:ph sz="half" idx="1"/>
          </p:nvPr>
        </p:nvSpPr>
        <p:spPr>
          <a:xfrm>
            <a:off x="1154954" y="2392982"/>
            <a:ext cx="4825158" cy="3837338"/>
          </a:xfrm>
        </p:spPr>
        <p:txBody>
          <a:bodyPr>
            <a:normAutofit lnSpcReduction="10000"/>
          </a:bodyPr>
          <a:lstStyle/>
          <a:p>
            <a:r>
              <a:rPr lang="en-US"/>
              <a:t>Accepted Offer:</a:t>
            </a:r>
          </a:p>
          <a:p>
            <a:pPr lvl="1"/>
            <a:r>
              <a:rPr lang="en-US"/>
              <a:t>Move on to Housing Application and required document gathering</a:t>
            </a:r>
          </a:p>
          <a:p>
            <a:r>
              <a:rPr lang="en-US"/>
              <a:t>Denied Offer:</a:t>
            </a:r>
          </a:p>
          <a:p>
            <a:pPr lvl="1"/>
            <a:r>
              <a:rPr lang="en-US"/>
              <a:t>Participant will maintain spot on list until they deny 3 consecutive, viable offers</a:t>
            </a:r>
          </a:p>
          <a:p>
            <a:pPr lvl="1"/>
            <a:r>
              <a:rPr lang="en-US"/>
              <a:t>Drop to the bottom of prioritization</a:t>
            </a:r>
          </a:p>
          <a:p>
            <a:pPr lvl="1"/>
            <a:r>
              <a:rPr lang="en-US"/>
              <a:t>Not eligible for another opportunity for 6 months. </a:t>
            </a:r>
          </a:p>
          <a:p>
            <a:pPr lvl="1"/>
            <a:r>
              <a:rPr lang="en-US"/>
              <a:t>Housing providers rejecting the participant or missed application deadlines do not count as denied offers.</a:t>
            </a:r>
          </a:p>
        </p:txBody>
      </p:sp>
      <p:pic>
        <p:nvPicPr>
          <p:cNvPr id="5" name="Graphic 4" descr="House with solid fill">
            <a:extLst>
              <a:ext uri="{FF2B5EF4-FFF2-40B4-BE49-F238E27FC236}">
                <a16:creationId xmlns:a16="http://schemas.microsoft.com/office/drawing/2014/main" id="{108B86CC-D503-EA3F-3492-236978821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933" y="685798"/>
            <a:ext cx="1180275" cy="1180275"/>
          </a:xfrm>
          <a:prstGeom prst="roundRect">
            <a:avLst>
              <a:gd name="adj" fmla="val 1858"/>
            </a:avLst>
          </a:prstGeom>
          <a:effectLst>
            <a:outerShdw blurRad="50800" dist="50800" dir="5400000" algn="tl" rotWithShape="0">
              <a:srgbClr val="000000">
                <a:alpha val="43000"/>
              </a:srgbClr>
            </a:outerShdw>
          </a:effectLst>
        </p:spPr>
      </p:pic>
      <p:pic>
        <p:nvPicPr>
          <p:cNvPr id="7" name="Picture 6" descr="Red and white skyscrapers">
            <a:extLst>
              <a:ext uri="{FF2B5EF4-FFF2-40B4-BE49-F238E27FC236}">
                <a16:creationId xmlns:a16="http://schemas.microsoft.com/office/drawing/2014/main" id="{5DFA3668-5482-8585-5A5F-E92F3F61576A}"/>
              </a:ext>
            </a:extLst>
          </p:cNvPr>
          <p:cNvPicPr>
            <a:picLocks noChangeAspect="1"/>
          </p:cNvPicPr>
          <p:nvPr/>
        </p:nvPicPr>
        <p:blipFill>
          <a:blip r:embed="rId5">
            <a:extLst>
              <a:ext uri="{28A0092B-C50C-407E-A947-70E740481C1C}">
                <a14:useLocalDpi xmlns:a14="http://schemas.microsoft.com/office/drawing/2010/main" val="0"/>
              </a:ext>
            </a:extLst>
          </a:blip>
          <a:srcRect l="42125"/>
          <a:stretch/>
        </p:blipFill>
        <p:spPr>
          <a:xfrm>
            <a:off x="6980059" y="2392981"/>
            <a:ext cx="4056987" cy="3837338"/>
          </a:xfrm>
          <a:prstGeom prst="rect">
            <a:avLst/>
          </a:prstGeom>
        </p:spPr>
      </p:pic>
      <p:pic>
        <p:nvPicPr>
          <p:cNvPr id="8" name="object 5">
            <a:extLst>
              <a:ext uri="{FF2B5EF4-FFF2-40B4-BE49-F238E27FC236}">
                <a16:creationId xmlns:a16="http://schemas.microsoft.com/office/drawing/2014/main" id="{10608571-4E6A-0EC6-3738-0B477677B1A1}"/>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74637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1DC7-DE64-239E-57DB-549014F0F3C7}"/>
              </a:ext>
            </a:extLst>
          </p:cNvPr>
          <p:cNvSpPr>
            <a:spLocks noGrp="1"/>
          </p:cNvSpPr>
          <p:nvPr>
            <p:ph type="title"/>
          </p:nvPr>
        </p:nvSpPr>
        <p:spPr>
          <a:xfrm>
            <a:off x="1715293" y="947164"/>
            <a:ext cx="8761413" cy="706964"/>
          </a:xfrm>
        </p:spPr>
        <p:txBody>
          <a:bodyPr/>
          <a:lstStyle/>
          <a:p>
            <a:r>
              <a:rPr lang="en-US"/>
              <a:t>HMIS Data Entry Process</a:t>
            </a:r>
          </a:p>
        </p:txBody>
      </p:sp>
      <p:pic>
        <p:nvPicPr>
          <p:cNvPr id="4" name="Graphic 3" descr="House with solid fill">
            <a:extLst>
              <a:ext uri="{FF2B5EF4-FFF2-40B4-BE49-F238E27FC236}">
                <a16:creationId xmlns:a16="http://schemas.microsoft.com/office/drawing/2014/main" id="{08CBC865-8D27-D5A3-032D-2A02D35DF3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673" y="687491"/>
            <a:ext cx="966637" cy="966637"/>
          </a:xfrm>
          <a:prstGeom prst="roundRect">
            <a:avLst>
              <a:gd name="adj" fmla="val 1858"/>
            </a:avLst>
          </a:prstGeom>
          <a:effectLst>
            <a:outerShdw blurRad="50800" dist="50800" dir="5400000" algn="tl" rotWithShape="0">
              <a:srgbClr val="000000">
                <a:alpha val="43000"/>
              </a:srgbClr>
            </a:outerShdw>
          </a:effectLst>
        </p:spPr>
      </p:pic>
      <p:pic>
        <p:nvPicPr>
          <p:cNvPr id="5" name="object 5">
            <a:extLst>
              <a:ext uri="{FF2B5EF4-FFF2-40B4-BE49-F238E27FC236}">
                <a16:creationId xmlns:a16="http://schemas.microsoft.com/office/drawing/2014/main" id="{0EB5565D-CECB-0BF4-646C-ACC68EC501FD}"/>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6" name="Picture 2" descr="Login">
            <a:extLst>
              <a:ext uri="{FF2B5EF4-FFF2-40B4-BE49-F238E27FC236}">
                <a16:creationId xmlns:a16="http://schemas.microsoft.com/office/drawing/2014/main" id="{99E13EFC-4637-9511-1635-0B9B0821B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868" y="3429000"/>
            <a:ext cx="8002262" cy="198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19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036D99-D4C1-0B6C-822B-B99844A35CA0}"/>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4B67983-65B7-29AD-14B4-285ACA0ABF5D}"/>
              </a:ext>
            </a:extLst>
          </p:cNvPr>
          <p:cNvSpPr>
            <a:spLocks noGrp="1"/>
          </p:cNvSpPr>
          <p:nvPr>
            <p:ph type="title"/>
          </p:nvPr>
        </p:nvSpPr>
        <p:spPr>
          <a:xfrm>
            <a:off x="5058987" y="1629869"/>
            <a:ext cx="6268246" cy="3595146"/>
          </a:xfrm>
        </p:spPr>
        <p:txBody>
          <a:bodyPr vert="horz" lIns="91440" tIns="45720" rIns="91440" bIns="45720" rtlCol="0" anchor="b">
            <a:normAutofit/>
          </a:bodyPr>
          <a:lstStyle/>
          <a:p>
            <a:r>
              <a:rPr lang="en-US" sz="6600" dirty="0"/>
              <a:t>Housing Offer Forms</a:t>
            </a:r>
            <a:endParaRPr lang="en-US" sz="6600" b="0" i="0" kern="1200" dirty="0">
              <a:solidFill>
                <a:schemeClr val="bg2"/>
              </a:solidFill>
              <a:latin typeface="+mj-lt"/>
              <a:ea typeface="+mj-ea"/>
              <a:cs typeface="+mj-cs"/>
            </a:endParaRPr>
          </a:p>
        </p:txBody>
      </p:sp>
      <p:pic>
        <p:nvPicPr>
          <p:cNvPr id="6" name="Graphic 5" descr="Document with solid fill">
            <a:extLst>
              <a:ext uri="{FF2B5EF4-FFF2-40B4-BE49-F238E27FC236}">
                <a16:creationId xmlns:a16="http://schemas.microsoft.com/office/drawing/2014/main" id="{82F8AA11-E5D6-0D02-07E0-5B7BA93A2B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E84B7BB9-CC88-3D2D-1276-6CE4A0AED118}"/>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30804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7E77-3638-216D-6BF8-41D10285A45D}"/>
              </a:ext>
            </a:extLst>
          </p:cNvPr>
          <p:cNvSpPr>
            <a:spLocks noGrp="1"/>
          </p:cNvSpPr>
          <p:nvPr>
            <p:ph type="title"/>
          </p:nvPr>
        </p:nvSpPr>
        <p:spPr>
          <a:xfrm>
            <a:off x="2057818" y="834728"/>
            <a:ext cx="8761413" cy="767403"/>
          </a:xfrm>
        </p:spPr>
        <p:txBody>
          <a:bodyPr/>
          <a:lstStyle/>
          <a:p>
            <a:r>
              <a:rPr lang="en-US" dirty="0"/>
              <a:t>When is a Housing Offer Form Needed?</a:t>
            </a:r>
          </a:p>
        </p:txBody>
      </p:sp>
      <p:sp>
        <p:nvSpPr>
          <p:cNvPr id="3" name="Content Placeholder 2">
            <a:extLst>
              <a:ext uri="{FF2B5EF4-FFF2-40B4-BE49-F238E27FC236}">
                <a16:creationId xmlns:a16="http://schemas.microsoft.com/office/drawing/2014/main" id="{0E1CAA4B-B089-F0A7-0694-1E37DF62E069}"/>
              </a:ext>
            </a:extLst>
          </p:cNvPr>
          <p:cNvSpPr>
            <a:spLocks noGrp="1"/>
          </p:cNvSpPr>
          <p:nvPr>
            <p:ph sz="half" idx="1"/>
          </p:nvPr>
        </p:nvSpPr>
        <p:spPr>
          <a:xfrm>
            <a:off x="1040655" y="2328580"/>
            <a:ext cx="4825158" cy="2246795"/>
          </a:xfrm>
        </p:spPr>
        <p:txBody>
          <a:bodyPr>
            <a:normAutofit/>
          </a:bodyPr>
          <a:lstStyle/>
          <a:p>
            <a:pPr>
              <a:buFont typeface="+mj-lt"/>
              <a:buAutoNum type="arabicPeriod"/>
            </a:pPr>
            <a:r>
              <a:rPr lang="en-US" dirty="0"/>
              <a:t>Accepted Offers</a:t>
            </a:r>
          </a:p>
          <a:p>
            <a:pPr lvl="1"/>
            <a:r>
              <a:rPr lang="en-US" dirty="0"/>
              <a:t>Housing Offer Assessment Offer Outcome = Accepted </a:t>
            </a:r>
          </a:p>
          <a:p>
            <a:pPr>
              <a:buFont typeface="+mj-lt"/>
              <a:buAutoNum type="arabicPeriod"/>
            </a:pPr>
            <a:r>
              <a:rPr lang="en-US" dirty="0"/>
              <a:t>Denied Offers:  </a:t>
            </a:r>
          </a:p>
          <a:p>
            <a:pPr lvl="1"/>
            <a:r>
              <a:rPr lang="en-US" dirty="0"/>
              <a:t>Housing Offer Assessment Offer Outcome = Denied – Client Rejected </a:t>
            </a:r>
          </a:p>
          <a:p>
            <a:pPr marL="457200" lvl="1" indent="0">
              <a:buNone/>
            </a:pPr>
            <a:endParaRPr lang="en-US" dirty="0"/>
          </a:p>
        </p:txBody>
      </p:sp>
      <p:pic>
        <p:nvPicPr>
          <p:cNvPr id="8" name="Content Placeholder 7" descr="Filling out forms on a table">
            <a:extLst>
              <a:ext uri="{FF2B5EF4-FFF2-40B4-BE49-F238E27FC236}">
                <a16:creationId xmlns:a16="http://schemas.microsoft.com/office/drawing/2014/main" id="{8F853C0D-9F07-D243-36A5-A98273CD6F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8713" y="2701550"/>
            <a:ext cx="4824412" cy="3482684"/>
          </a:xfrm>
        </p:spPr>
      </p:pic>
      <p:pic>
        <p:nvPicPr>
          <p:cNvPr id="5" name="object 5">
            <a:extLst>
              <a:ext uri="{FF2B5EF4-FFF2-40B4-BE49-F238E27FC236}">
                <a16:creationId xmlns:a16="http://schemas.microsoft.com/office/drawing/2014/main" id="{F1992ECB-C7CC-2C1B-D6C1-E4E9AE6F3ACD}"/>
              </a:ext>
            </a:extLst>
          </p:cNvPr>
          <p:cNvPicPr/>
          <p:nvPr/>
        </p:nvPicPr>
        <p:blipFill>
          <a:blip r:embed="rId4"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6" name="Graphic 5" descr="Document with solid fill">
            <a:extLst>
              <a:ext uri="{FF2B5EF4-FFF2-40B4-BE49-F238E27FC236}">
                <a16:creationId xmlns:a16="http://schemas.microsoft.com/office/drawing/2014/main" id="{81715F24-59D7-B96D-9986-1C73A0CD9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849" y="582186"/>
            <a:ext cx="1272489" cy="1272489"/>
          </a:xfrm>
          <a:prstGeom prst="roundRect">
            <a:avLst>
              <a:gd name="adj" fmla="val 1858"/>
            </a:avLst>
          </a:prstGeom>
          <a:effectLst>
            <a:outerShdw blurRad="50800" dist="50800" dir="5400000" algn="tl" rotWithShape="0">
              <a:srgbClr val="000000">
                <a:alpha val="43000"/>
              </a:srgbClr>
            </a:outerShdw>
          </a:effectLst>
        </p:spPr>
      </p:pic>
      <p:sp>
        <p:nvSpPr>
          <p:cNvPr id="4" name="Content Placeholder 2">
            <a:extLst>
              <a:ext uri="{FF2B5EF4-FFF2-40B4-BE49-F238E27FC236}">
                <a16:creationId xmlns:a16="http://schemas.microsoft.com/office/drawing/2014/main" id="{4354418B-A928-6FAB-5BC0-81D58DB9AFD0}"/>
              </a:ext>
            </a:extLst>
          </p:cNvPr>
          <p:cNvSpPr txBox="1">
            <a:spLocks/>
          </p:cNvSpPr>
          <p:nvPr/>
        </p:nvSpPr>
        <p:spPr>
          <a:xfrm>
            <a:off x="760849" y="4630532"/>
            <a:ext cx="4762063" cy="22467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lvl="1">
              <a:buFont typeface="Wingdings" panose="05000000000000000000" pitchFamily="2" charset="2"/>
              <a:buChar char="v"/>
            </a:pPr>
            <a:r>
              <a:rPr lang="en-US" dirty="0"/>
              <a:t>You do NOT need a signed Housing Offer Form uploaded if the Offer Outcome =</a:t>
            </a:r>
          </a:p>
          <a:p>
            <a:pPr lvl="2">
              <a:buFont typeface="Wingdings" panose="05000000000000000000" pitchFamily="2" charset="2"/>
              <a:buChar char="v"/>
            </a:pPr>
            <a:r>
              <a:rPr lang="en-US" dirty="0"/>
              <a:t>Denied – Provider Rejected </a:t>
            </a:r>
          </a:p>
          <a:p>
            <a:pPr lvl="2">
              <a:buFont typeface="Wingdings" panose="05000000000000000000" pitchFamily="2" charset="2"/>
              <a:buChar char="v"/>
            </a:pPr>
            <a:r>
              <a:rPr lang="en-US" dirty="0"/>
              <a:t>Denied – Application Deadline Missed </a:t>
            </a:r>
          </a:p>
          <a:p>
            <a:pPr lvl="2">
              <a:buFont typeface="Wingdings" panose="05000000000000000000" pitchFamily="2" charset="2"/>
              <a:buChar char="v"/>
            </a:pPr>
            <a:r>
              <a:rPr lang="en-US" dirty="0"/>
              <a:t>Missing/Left Shelter </a:t>
            </a:r>
          </a:p>
        </p:txBody>
      </p:sp>
    </p:spTree>
    <p:extLst>
      <p:ext uri="{BB962C8B-B14F-4D97-AF65-F5344CB8AC3E}">
        <p14:creationId xmlns:p14="http://schemas.microsoft.com/office/powerpoint/2010/main" val="205748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4A0C-E29B-443C-83D7-96723958C315}"/>
              </a:ext>
            </a:extLst>
          </p:cNvPr>
          <p:cNvSpPr>
            <a:spLocks noGrp="1"/>
          </p:cNvSpPr>
          <p:nvPr>
            <p:ph type="title"/>
          </p:nvPr>
        </p:nvSpPr>
        <p:spPr>
          <a:xfrm>
            <a:off x="2033338" y="864948"/>
            <a:ext cx="8761413" cy="706964"/>
          </a:xfrm>
        </p:spPr>
        <p:txBody>
          <a:bodyPr/>
          <a:lstStyle/>
          <a:p>
            <a:r>
              <a:rPr lang="en-US" dirty="0"/>
              <a:t>Completing HOF </a:t>
            </a:r>
          </a:p>
        </p:txBody>
      </p:sp>
      <p:sp>
        <p:nvSpPr>
          <p:cNvPr id="4" name="Content Placeholder 3">
            <a:extLst>
              <a:ext uri="{FF2B5EF4-FFF2-40B4-BE49-F238E27FC236}">
                <a16:creationId xmlns:a16="http://schemas.microsoft.com/office/drawing/2014/main" id="{F77C3A0C-4FF5-F0B9-7F30-02CCAF58C27D}"/>
              </a:ext>
            </a:extLst>
          </p:cNvPr>
          <p:cNvSpPr>
            <a:spLocks noGrp="1"/>
          </p:cNvSpPr>
          <p:nvPr>
            <p:ph sz="half" idx="2"/>
          </p:nvPr>
        </p:nvSpPr>
        <p:spPr>
          <a:xfrm>
            <a:off x="6881122" y="2749274"/>
            <a:ext cx="4825159" cy="3416300"/>
          </a:xfrm>
        </p:spPr>
        <p:txBody>
          <a:bodyPr>
            <a:normAutofit fontScale="92500" lnSpcReduction="10000"/>
          </a:bodyPr>
          <a:lstStyle/>
          <a:p>
            <a:r>
              <a:rPr lang="en-US" dirty="0"/>
              <a:t>The information on the Housing Offer Form should match the data on the Housing Offer Assessment. </a:t>
            </a:r>
          </a:p>
          <a:p>
            <a:pPr lvl="1"/>
            <a:r>
              <a:rPr lang="en-US" dirty="0"/>
              <a:t>This is important to compare which Housing Offer Form matches the corresponding Housing Offer Assessment especially when participants are offered multiple housing opportunities </a:t>
            </a:r>
          </a:p>
          <a:p>
            <a:r>
              <a:rPr lang="en-US" dirty="0"/>
              <a:t>Once completed, should be uploaded under the FILES tab of a participant’s record </a:t>
            </a:r>
          </a:p>
        </p:txBody>
      </p:sp>
      <p:pic>
        <p:nvPicPr>
          <p:cNvPr id="5" name="Graphic 4" descr="Document with solid fill">
            <a:extLst>
              <a:ext uri="{FF2B5EF4-FFF2-40B4-BE49-F238E27FC236}">
                <a16:creationId xmlns:a16="http://schemas.microsoft.com/office/drawing/2014/main" id="{FD1FC2C3-2372-C311-2AC2-B45B213FA2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0849" y="582186"/>
            <a:ext cx="1272489" cy="1272489"/>
          </a:xfrm>
          <a:prstGeom prst="roundRect">
            <a:avLst>
              <a:gd name="adj" fmla="val 1858"/>
            </a:avLst>
          </a:prstGeom>
          <a:effectLst>
            <a:outerShdw blurRad="50800" dist="50800" dir="5400000" algn="tl" rotWithShape="0">
              <a:srgbClr val="000000">
                <a:alpha val="43000"/>
              </a:srgbClr>
            </a:outerShdw>
          </a:effectLst>
        </p:spPr>
      </p:pic>
      <p:pic>
        <p:nvPicPr>
          <p:cNvPr id="6" name="object 5">
            <a:extLst>
              <a:ext uri="{FF2B5EF4-FFF2-40B4-BE49-F238E27FC236}">
                <a16:creationId xmlns:a16="http://schemas.microsoft.com/office/drawing/2014/main" id="{393BFD0E-8F41-C57F-4716-71CD51BEA276}"/>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
        <p:nvSpPr>
          <p:cNvPr id="7" name="Content Placeholder 6">
            <a:extLst>
              <a:ext uri="{FF2B5EF4-FFF2-40B4-BE49-F238E27FC236}">
                <a16:creationId xmlns:a16="http://schemas.microsoft.com/office/drawing/2014/main" id="{3193E3EF-B4E3-2553-FFBB-1D9C7A87A7CC}"/>
              </a:ext>
            </a:extLst>
          </p:cNvPr>
          <p:cNvSpPr>
            <a:spLocks noGrp="1"/>
          </p:cNvSpPr>
          <p:nvPr>
            <p:ph sz="half" idx="1"/>
          </p:nvPr>
        </p:nvSpPr>
        <p:spPr>
          <a:xfrm>
            <a:off x="485719" y="2270539"/>
            <a:ext cx="5676542" cy="4362174"/>
          </a:xfrm>
        </p:spPr>
        <p:txBody>
          <a:bodyPr>
            <a:normAutofit fontScale="92500" lnSpcReduction="10000"/>
          </a:bodyPr>
          <a:lstStyle/>
          <a:p>
            <a:r>
              <a:rPr lang="en-US" dirty="0"/>
              <a:t>Participant Name </a:t>
            </a:r>
          </a:p>
          <a:p>
            <a:r>
              <a:rPr lang="en-US" dirty="0"/>
              <a:t>Agency Offering Housing </a:t>
            </a:r>
          </a:p>
          <a:p>
            <a:r>
              <a:rPr lang="en-US" dirty="0"/>
              <a:t>Staff Name Offering Housing </a:t>
            </a:r>
          </a:p>
          <a:p>
            <a:r>
              <a:rPr lang="en-US" dirty="0"/>
              <a:t>Type of Housing Offered </a:t>
            </a:r>
          </a:p>
          <a:p>
            <a:r>
              <a:rPr lang="en-US" dirty="0"/>
              <a:t>Name of PSH Building Offered (if applicable) </a:t>
            </a:r>
          </a:p>
          <a:p>
            <a:r>
              <a:rPr lang="en-US" dirty="0"/>
              <a:t>Whether the participant has accepted or denied </a:t>
            </a:r>
          </a:p>
          <a:p>
            <a:pPr lvl="1"/>
            <a:r>
              <a:rPr lang="en-US" dirty="0"/>
              <a:t>Select the reasoning for declining </a:t>
            </a:r>
          </a:p>
          <a:p>
            <a:r>
              <a:rPr lang="en-US" dirty="0"/>
              <a:t>Staff Signature </a:t>
            </a:r>
          </a:p>
          <a:p>
            <a:r>
              <a:rPr lang="en-US" dirty="0"/>
              <a:t>Participant Signature </a:t>
            </a:r>
          </a:p>
          <a:p>
            <a:pPr lvl="1"/>
            <a:r>
              <a:rPr lang="en-US" dirty="0"/>
              <a:t>If a participant refuses to sign, please note that on the Participant Signature line</a:t>
            </a:r>
          </a:p>
          <a:p>
            <a:pPr lvl="2"/>
            <a:r>
              <a:rPr lang="en-US" dirty="0"/>
              <a:t>This should be minimal and every effort to obtain a participant signature should be attempted </a:t>
            </a:r>
          </a:p>
        </p:txBody>
      </p:sp>
    </p:spTree>
    <p:extLst>
      <p:ext uri="{BB962C8B-B14F-4D97-AF65-F5344CB8AC3E}">
        <p14:creationId xmlns:p14="http://schemas.microsoft.com/office/powerpoint/2010/main" val="217955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CB592-AB3F-6748-3B55-51A2D9F74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AC5021-840C-D422-EC40-44CE7FDC3C9E}"/>
              </a:ext>
            </a:extLst>
          </p:cNvPr>
          <p:cNvSpPr>
            <a:spLocks noGrp="1"/>
          </p:cNvSpPr>
          <p:nvPr>
            <p:ph type="title"/>
          </p:nvPr>
        </p:nvSpPr>
        <p:spPr>
          <a:xfrm>
            <a:off x="2033338" y="864948"/>
            <a:ext cx="8761413" cy="706964"/>
          </a:xfrm>
        </p:spPr>
        <p:txBody>
          <a:bodyPr/>
          <a:lstStyle/>
          <a:p>
            <a:r>
              <a:rPr lang="en-US" dirty="0"/>
              <a:t>Uploading HOFs </a:t>
            </a:r>
          </a:p>
        </p:txBody>
      </p:sp>
      <p:sp>
        <p:nvSpPr>
          <p:cNvPr id="3" name="Content Placeholder 2">
            <a:extLst>
              <a:ext uri="{FF2B5EF4-FFF2-40B4-BE49-F238E27FC236}">
                <a16:creationId xmlns:a16="http://schemas.microsoft.com/office/drawing/2014/main" id="{0C25FBFE-B10F-6913-75E2-68221E5907BB}"/>
              </a:ext>
            </a:extLst>
          </p:cNvPr>
          <p:cNvSpPr>
            <a:spLocks noGrp="1"/>
          </p:cNvSpPr>
          <p:nvPr>
            <p:ph idx="1"/>
          </p:nvPr>
        </p:nvSpPr>
        <p:spPr>
          <a:xfrm>
            <a:off x="4346645" y="2651396"/>
            <a:ext cx="6813388" cy="3483791"/>
          </a:xfrm>
        </p:spPr>
        <p:txBody>
          <a:bodyPr>
            <a:normAutofit/>
          </a:bodyPr>
          <a:lstStyle/>
          <a:p>
            <a:r>
              <a:rPr lang="en-US" sz="2000" dirty="0"/>
              <a:t>Click FILES at the top of the screen within a participant’s record.</a:t>
            </a:r>
          </a:p>
          <a:p>
            <a:r>
              <a:rPr lang="en-US" sz="2000" dirty="0"/>
              <a:t>Click ADD FILE </a:t>
            </a:r>
          </a:p>
          <a:p>
            <a:r>
              <a:rPr lang="en-US" sz="2000" dirty="0"/>
              <a:t>Select FILE CATEGORY “Housing Documentation” </a:t>
            </a:r>
          </a:p>
          <a:p>
            <a:r>
              <a:rPr lang="en-US" sz="2000" dirty="0"/>
              <a:t>Select Predefined Name as “Housing Offer Form” </a:t>
            </a:r>
          </a:p>
          <a:p>
            <a:r>
              <a:rPr lang="en-US" sz="2000" dirty="0"/>
              <a:t>Upload the file as normal.</a:t>
            </a:r>
          </a:p>
        </p:txBody>
      </p:sp>
      <p:pic>
        <p:nvPicPr>
          <p:cNvPr id="5" name="object 5">
            <a:extLst>
              <a:ext uri="{FF2B5EF4-FFF2-40B4-BE49-F238E27FC236}">
                <a16:creationId xmlns:a16="http://schemas.microsoft.com/office/drawing/2014/main" id="{43D5C62F-D1B9-5095-6783-880E819572E8}"/>
              </a:ext>
            </a:extLst>
          </p:cNvPr>
          <p:cNvPicPr/>
          <p:nvPr/>
        </p:nvPicPr>
        <p:blipFill>
          <a:blip r:embed="rId3"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6" name="Graphic 5" descr="Document with solid fill">
            <a:extLst>
              <a:ext uri="{FF2B5EF4-FFF2-40B4-BE49-F238E27FC236}">
                <a16:creationId xmlns:a16="http://schemas.microsoft.com/office/drawing/2014/main" id="{ECE75947-52C6-74C3-E637-6A2893FEBC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849" y="582186"/>
            <a:ext cx="1272489" cy="1272489"/>
          </a:xfrm>
          <a:prstGeom prst="roundRect">
            <a:avLst>
              <a:gd name="adj" fmla="val 1858"/>
            </a:avLst>
          </a:prstGeom>
          <a:effectLst>
            <a:outerShdw blurRad="50800" dist="50800" dir="5400000" algn="tl" rotWithShape="0">
              <a:srgbClr val="000000">
                <a:alpha val="43000"/>
              </a:srgbClr>
            </a:outerShdw>
          </a:effectLst>
        </p:spPr>
      </p:pic>
      <p:pic>
        <p:nvPicPr>
          <p:cNvPr id="7" name="Picture 6" descr="Stack of file folders">
            <a:extLst>
              <a:ext uri="{FF2B5EF4-FFF2-40B4-BE49-F238E27FC236}">
                <a16:creationId xmlns:a16="http://schemas.microsoft.com/office/drawing/2014/main" id="{572CCEC1-D042-2C30-9C49-40DE67762E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967" y="2235303"/>
            <a:ext cx="2505166" cy="3757749"/>
          </a:xfrm>
          <a:prstGeom prst="rect">
            <a:avLst/>
          </a:prstGeom>
        </p:spPr>
      </p:pic>
    </p:spTree>
    <p:extLst>
      <p:ext uri="{BB962C8B-B14F-4D97-AF65-F5344CB8AC3E}">
        <p14:creationId xmlns:p14="http://schemas.microsoft.com/office/powerpoint/2010/main" val="4006925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DFE29-6DCB-E814-2B51-D9FD9DC1A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FF71D-5217-DDEE-163E-2F9D99775D58}"/>
              </a:ext>
            </a:extLst>
          </p:cNvPr>
          <p:cNvSpPr>
            <a:spLocks noGrp="1"/>
          </p:cNvSpPr>
          <p:nvPr>
            <p:ph type="title"/>
          </p:nvPr>
        </p:nvSpPr>
        <p:spPr>
          <a:xfrm>
            <a:off x="1715293" y="947164"/>
            <a:ext cx="8761413" cy="706964"/>
          </a:xfrm>
        </p:spPr>
        <p:txBody>
          <a:bodyPr/>
          <a:lstStyle/>
          <a:p>
            <a:r>
              <a:rPr lang="en-US"/>
              <a:t>HMIS Data Entry Process</a:t>
            </a:r>
          </a:p>
        </p:txBody>
      </p:sp>
      <p:pic>
        <p:nvPicPr>
          <p:cNvPr id="4" name="Graphic 3" descr="House with solid fill">
            <a:extLst>
              <a:ext uri="{FF2B5EF4-FFF2-40B4-BE49-F238E27FC236}">
                <a16:creationId xmlns:a16="http://schemas.microsoft.com/office/drawing/2014/main" id="{D9031DCE-A774-FF2B-2FCC-0E80EA3015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673" y="687491"/>
            <a:ext cx="966637" cy="966637"/>
          </a:xfrm>
          <a:prstGeom prst="roundRect">
            <a:avLst>
              <a:gd name="adj" fmla="val 1858"/>
            </a:avLst>
          </a:prstGeom>
          <a:effectLst>
            <a:outerShdw blurRad="50800" dist="50800" dir="5400000" algn="tl" rotWithShape="0">
              <a:srgbClr val="000000">
                <a:alpha val="43000"/>
              </a:srgbClr>
            </a:outerShdw>
          </a:effectLst>
        </p:spPr>
      </p:pic>
      <p:pic>
        <p:nvPicPr>
          <p:cNvPr id="5" name="object 5">
            <a:extLst>
              <a:ext uri="{FF2B5EF4-FFF2-40B4-BE49-F238E27FC236}">
                <a16:creationId xmlns:a16="http://schemas.microsoft.com/office/drawing/2014/main" id="{16A85D9E-4CDF-97FB-78C9-26633239E171}"/>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6" name="Picture 2" descr="Login">
            <a:extLst>
              <a:ext uri="{FF2B5EF4-FFF2-40B4-BE49-F238E27FC236}">
                <a16:creationId xmlns:a16="http://schemas.microsoft.com/office/drawing/2014/main" id="{9AD98B62-D6EC-AB3C-EB05-7F73AED3B0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868" y="3429000"/>
            <a:ext cx="8002262" cy="198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20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Rectangle 1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1"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AB297114-ADED-01AF-4B29-81FD32696B9C}"/>
              </a:ext>
            </a:extLst>
          </p:cNvPr>
          <p:cNvSpPr>
            <a:spLocks noGrp="1"/>
          </p:cNvSpPr>
          <p:nvPr>
            <p:ph type="title"/>
          </p:nvPr>
        </p:nvSpPr>
        <p:spPr>
          <a:xfrm>
            <a:off x="1546590" y="3079591"/>
            <a:ext cx="3405616" cy="698811"/>
          </a:xfrm>
        </p:spPr>
        <p:txBody>
          <a:bodyPr>
            <a:normAutofit/>
          </a:bodyPr>
          <a:lstStyle/>
          <a:p>
            <a:r>
              <a:rPr lang="en-US">
                <a:solidFill>
                  <a:srgbClr val="EBEBEB"/>
                </a:solidFill>
              </a:rPr>
              <a:t>Housekeeping</a:t>
            </a:r>
          </a:p>
        </p:txBody>
      </p:sp>
      <p:sp>
        <p:nvSpPr>
          <p:cNvPr id="23" name="Rectangle 2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5024985-A6E4-CCE3-A485-93A36E9EF59D}"/>
              </a:ext>
            </a:extLst>
          </p:cNvPr>
          <p:cNvGraphicFramePr>
            <a:graphicFrameLocks noGrp="1"/>
          </p:cNvGraphicFramePr>
          <p:nvPr>
            <p:ph idx="1"/>
            <p:extLst>
              <p:ext uri="{D42A27DB-BD31-4B8C-83A1-F6EECF244321}">
                <p14:modId xmlns:p14="http://schemas.microsoft.com/office/powerpoint/2010/main" val="197136542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House with solid fill">
            <a:extLst>
              <a:ext uri="{FF2B5EF4-FFF2-40B4-BE49-F238E27FC236}">
                <a16:creationId xmlns:a16="http://schemas.microsoft.com/office/drawing/2014/main" id="{1163AE57-A95D-9CC1-2D20-19D2F4C923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1692" y="2891656"/>
            <a:ext cx="1119722" cy="1074683"/>
          </a:xfrm>
          <a:prstGeom prst="rect">
            <a:avLst/>
          </a:prstGeom>
        </p:spPr>
      </p:pic>
      <p:pic>
        <p:nvPicPr>
          <p:cNvPr id="7" name="object 5">
            <a:extLst>
              <a:ext uri="{FF2B5EF4-FFF2-40B4-BE49-F238E27FC236}">
                <a16:creationId xmlns:a16="http://schemas.microsoft.com/office/drawing/2014/main" id="{109758EB-08C0-1451-8F20-5B27529A7D7D}"/>
              </a:ext>
            </a:extLst>
          </p:cNvPr>
          <p:cNvPicPr/>
          <p:nvPr/>
        </p:nvPicPr>
        <p:blipFill>
          <a:blip r:embed="rId11"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147892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B64A83-F343-C62B-9DAF-E32AE3376220}"/>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6" name="Rectangle 25">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Oval 30">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4" name="Rectangle 33">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482D6CD-7AD2-A235-22F5-61BC1E02B99C}"/>
              </a:ext>
            </a:extLst>
          </p:cNvPr>
          <p:cNvSpPr>
            <a:spLocks noGrp="1"/>
          </p:cNvSpPr>
          <p:nvPr>
            <p:ph type="title"/>
          </p:nvPr>
        </p:nvSpPr>
        <p:spPr>
          <a:xfrm>
            <a:off x="5114446" y="2266826"/>
            <a:ext cx="6268246" cy="232123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Inactivation</a:t>
            </a:r>
          </a:p>
        </p:txBody>
      </p:sp>
      <p:pic>
        <p:nvPicPr>
          <p:cNvPr id="8" name="Graphic 7" descr="No sign with solid fill">
            <a:extLst>
              <a:ext uri="{FF2B5EF4-FFF2-40B4-BE49-F238E27FC236}">
                <a16:creationId xmlns:a16="http://schemas.microsoft.com/office/drawing/2014/main" id="{85BE0242-E9DE-B620-5D1C-BB3C390E54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0CEFEEAD-1EF5-DF37-9AA4-A44571508DF7}"/>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86272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023D-F9E8-101D-4BED-DFD9A85C88CD}"/>
              </a:ext>
            </a:extLst>
          </p:cNvPr>
          <p:cNvSpPr>
            <a:spLocks noGrp="1"/>
          </p:cNvSpPr>
          <p:nvPr>
            <p:ph type="title"/>
          </p:nvPr>
        </p:nvSpPr>
        <p:spPr>
          <a:xfrm>
            <a:off x="1791443" y="957765"/>
            <a:ext cx="6501767" cy="706964"/>
          </a:xfrm>
        </p:spPr>
        <p:txBody>
          <a:bodyPr/>
          <a:lstStyle/>
          <a:p>
            <a:r>
              <a:rPr lang="en-US"/>
              <a:t>When to Inactivate?</a:t>
            </a:r>
          </a:p>
        </p:txBody>
      </p:sp>
      <p:sp>
        <p:nvSpPr>
          <p:cNvPr id="3" name="Content Placeholder 2">
            <a:extLst>
              <a:ext uri="{FF2B5EF4-FFF2-40B4-BE49-F238E27FC236}">
                <a16:creationId xmlns:a16="http://schemas.microsoft.com/office/drawing/2014/main" id="{02859EB5-7E3C-373F-3D3B-823D05CD4AC8}"/>
              </a:ext>
            </a:extLst>
          </p:cNvPr>
          <p:cNvSpPr>
            <a:spLocks noGrp="1"/>
          </p:cNvSpPr>
          <p:nvPr>
            <p:ph idx="1"/>
          </p:nvPr>
        </p:nvSpPr>
        <p:spPr>
          <a:xfrm>
            <a:off x="308965" y="2386605"/>
            <a:ext cx="7189116" cy="4205784"/>
          </a:xfrm>
        </p:spPr>
        <p:txBody>
          <a:bodyPr>
            <a:normAutofit fontScale="92500"/>
          </a:bodyPr>
          <a:lstStyle/>
          <a:p>
            <a:r>
              <a:rPr lang="en-US" sz="2000" dirty="0"/>
              <a:t>Once a participant has been either permanently housed or non-permanently housed</a:t>
            </a:r>
          </a:p>
          <a:p>
            <a:pPr lvl="1"/>
            <a:r>
              <a:rPr lang="en-US" dirty="0"/>
              <a:t>BNL Status Change Date should be as of Housing Move In Date </a:t>
            </a:r>
          </a:p>
          <a:p>
            <a:r>
              <a:rPr lang="en-US" sz="2000" dirty="0"/>
              <a:t>If a person has been missing/no contact made for 90 days</a:t>
            </a:r>
          </a:p>
          <a:p>
            <a:pPr lvl="1"/>
            <a:r>
              <a:rPr lang="en-US" dirty="0"/>
              <a:t>If inactivating due to no contact for 90+ days, back date the By-Name-List Status Change Date to the 90</a:t>
            </a:r>
            <a:r>
              <a:rPr lang="en-US" baseline="30000" dirty="0"/>
              <a:t>th</a:t>
            </a:r>
            <a:r>
              <a:rPr lang="en-US" dirty="0"/>
              <a:t> day of no contact. </a:t>
            </a:r>
          </a:p>
          <a:p>
            <a:pPr lvl="1"/>
            <a:r>
              <a:rPr lang="en-US" sz="1800" dirty="0"/>
              <a:t>If someone discharges from your project to either a hospital or jail but is re-enrolled back into your project after 30 days, this does not mean they are entering a new period of homelessness, and can remain active on the list </a:t>
            </a:r>
          </a:p>
          <a:p>
            <a:pPr lvl="2"/>
            <a:r>
              <a:rPr lang="en-US" sz="1600" dirty="0"/>
              <a:t>If the participant is in the hospital/jail for 90 days or longer. Deactivate them from the list. </a:t>
            </a:r>
          </a:p>
        </p:txBody>
      </p:sp>
      <p:pic>
        <p:nvPicPr>
          <p:cNvPr id="4" name="Graphic 3" descr="No sign with solid fill">
            <a:extLst>
              <a:ext uri="{FF2B5EF4-FFF2-40B4-BE49-F238E27FC236}">
                <a16:creationId xmlns:a16="http://schemas.microsoft.com/office/drawing/2014/main" id="{50EE11BB-0D17-2B24-FC0B-48903C812E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976" y="652007"/>
            <a:ext cx="1113954" cy="1113954"/>
          </a:xfrm>
          <a:prstGeom prst="roundRect">
            <a:avLst>
              <a:gd name="adj" fmla="val 1858"/>
            </a:avLst>
          </a:prstGeom>
          <a:effectLst>
            <a:outerShdw blurRad="50800" dist="50800" dir="5400000" algn="tl" rotWithShape="0">
              <a:srgbClr val="000000">
                <a:alpha val="43000"/>
              </a:srgbClr>
            </a:outerShdw>
          </a:effectLst>
        </p:spPr>
      </p:pic>
      <p:pic>
        <p:nvPicPr>
          <p:cNvPr id="5" name="object 5">
            <a:extLst>
              <a:ext uri="{FF2B5EF4-FFF2-40B4-BE49-F238E27FC236}">
                <a16:creationId xmlns:a16="http://schemas.microsoft.com/office/drawing/2014/main" id="{27F2597D-D976-0E86-9540-7ADDEED667EB}"/>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11" name="Picture 10" descr="Businesswoman attending online meeting">
            <a:extLst>
              <a:ext uri="{FF2B5EF4-FFF2-40B4-BE49-F238E27FC236}">
                <a16:creationId xmlns:a16="http://schemas.microsoft.com/office/drawing/2014/main" id="{2940DE28-4569-41B8-C090-756AFE00B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515" y="2621737"/>
            <a:ext cx="4160520" cy="2773680"/>
          </a:xfrm>
          <a:prstGeom prst="rect">
            <a:avLst/>
          </a:prstGeom>
        </p:spPr>
      </p:pic>
    </p:spTree>
    <p:extLst>
      <p:ext uri="{BB962C8B-B14F-4D97-AF65-F5344CB8AC3E}">
        <p14:creationId xmlns:p14="http://schemas.microsoft.com/office/powerpoint/2010/main" val="2085619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FC4A-37DE-9DF3-17B1-3E39E46C166C}"/>
              </a:ext>
            </a:extLst>
          </p:cNvPr>
          <p:cNvSpPr>
            <a:spLocks noGrp="1"/>
          </p:cNvSpPr>
          <p:nvPr>
            <p:ph type="title"/>
          </p:nvPr>
        </p:nvSpPr>
        <p:spPr>
          <a:xfrm>
            <a:off x="1711930" y="965716"/>
            <a:ext cx="8761413" cy="706964"/>
          </a:xfrm>
        </p:spPr>
        <p:txBody>
          <a:bodyPr/>
          <a:lstStyle/>
          <a:p>
            <a:r>
              <a:rPr lang="en-US"/>
              <a:t>HMIS Data Entry Process</a:t>
            </a:r>
          </a:p>
        </p:txBody>
      </p:sp>
      <p:sp>
        <p:nvSpPr>
          <p:cNvPr id="3" name="Content Placeholder 2">
            <a:extLst>
              <a:ext uri="{FF2B5EF4-FFF2-40B4-BE49-F238E27FC236}">
                <a16:creationId xmlns:a16="http://schemas.microsoft.com/office/drawing/2014/main" id="{FE913F24-9C86-1462-2DA4-B610B0A1F688}"/>
              </a:ext>
            </a:extLst>
          </p:cNvPr>
          <p:cNvSpPr>
            <a:spLocks noGrp="1"/>
          </p:cNvSpPr>
          <p:nvPr>
            <p:ph idx="1"/>
          </p:nvPr>
        </p:nvSpPr>
        <p:spPr/>
        <p:txBody>
          <a:bodyPr/>
          <a:lstStyle/>
          <a:p>
            <a:r>
              <a:rPr lang="en-US"/>
              <a:t>Search for the participant using any information available to you (e.g., name, HMIS ID, date of birth, etc.)</a:t>
            </a:r>
          </a:p>
          <a:p>
            <a:r>
              <a:rPr lang="en-US"/>
              <a:t>On the PROFILE screen, select the correct inactive BY-NAME-LIST STATUS. </a:t>
            </a:r>
          </a:p>
          <a:p>
            <a:r>
              <a:rPr lang="en-US"/>
              <a:t>For BNL LIST, there is no need to unselect any options.</a:t>
            </a:r>
          </a:p>
          <a:p>
            <a:r>
              <a:rPr lang="en-US"/>
              <a:t>Enter the date the BNL status changed next to BY-NAME-LIST STATUS CHANGE DATE</a:t>
            </a:r>
          </a:p>
          <a:p>
            <a:pPr lvl="1"/>
            <a:r>
              <a:rPr lang="en-US"/>
              <a:t>NOTE: If a participant goes missing for 90 days and is inactivated for that reason, the date entered for BY-NAME-LIST STATUS CHANGE DATE should be the 90th day missing – not the date the status is changed within Clarity.</a:t>
            </a:r>
          </a:p>
          <a:p>
            <a:r>
              <a:rPr lang="en-US"/>
              <a:t>Click SAVE CHANGES. </a:t>
            </a:r>
          </a:p>
        </p:txBody>
      </p:sp>
      <p:pic>
        <p:nvPicPr>
          <p:cNvPr id="4" name="Graphic 3" descr="No sign with solid fill">
            <a:extLst>
              <a:ext uri="{FF2B5EF4-FFF2-40B4-BE49-F238E27FC236}">
                <a16:creationId xmlns:a16="http://schemas.microsoft.com/office/drawing/2014/main" id="{E0CA6224-6874-CE10-3135-46B1CD3B8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976" y="762221"/>
            <a:ext cx="1113954" cy="1113954"/>
          </a:xfrm>
          <a:prstGeom prst="roundRect">
            <a:avLst>
              <a:gd name="adj" fmla="val 1858"/>
            </a:avLst>
          </a:prstGeom>
          <a:effectLst>
            <a:outerShdw blurRad="50800" dist="50800" dir="5400000" algn="tl" rotWithShape="0">
              <a:srgbClr val="000000">
                <a:alpha val="43000"/>
              </a:srgbClr>
            </a:outerShdw>
          </a:effectLst>
        </p:spPr>
      </p:pic>
      <p:pic>
        <p:nvPicPr>
          <p:cNvPr id="5" name="object 5">
            <a:extLst>
              <a:ext uri="{FF2B5EF4-FFF2-40B4-BE49-F238E27FC236}">
                <a16:creationId xmlns:a16="http://schemas.microsoft.com/office/drawing/2014/main" id="{DFB111E2-D097-B295-8DE6-C82BEA27D5BA}"/>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53662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7B014E-7838-A2A5-FDA0-1A7536154DC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1ADDC27-73C6-CC94-E4AE-D64C1B64BD57}"/>
              </a:ext>
            </a:extLst>
          </p:cNvPr>
          <p:cNvSpPr>
            <a:spLocks noGrp="1"/>
          </p:cNvSpPr>
          <p:nvPr>
            <p:ph type="title"/>
          </p:nvPr>
        </p:nvSpPr>
        <p:spPr>
          <a:xfrm>
            <a:off x="5028283" y="2314451"/>
            <a:ext cx="6268246" cy="222598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Reactivation</a:t>
            </a:r>
          </a:p>
        </p:txBody>
      </p:sp>
      <p:pic>
        <p:nvPicPr>
          <p:cNvPr id="6" name="Graphic 5" descr="Refresh with solid fill">
            <a:extLst>
              <a:ext uri="{FF2B5EF4-FFF2-40B4-BE49-F238E27FC236}">
                <a16:creationId xmlns:a16="http://schemas.microsoft.com/office/drawing/2014/main" id="{6C2AE6DF-3F72-5F67-D510-478A0270D1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66B0842F-6099-99C2-E67A-76087990F10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26553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B948-42A3-E0DA-5E1C-A1A65926191D}"/>
              </a:ext>
            </a:extLst>
          </p:cNvPr>
          <p:cNvSpPr>
            <a:spLocks noGrp="1"/>
          </p:cNvSpPr>
          <p:nvPr>
            <p:ph type="title"/>
          </p:nvPr>
        </p:nvSpPr>
        <p:spPr>
          <a:xfrm>
            <a:off x="1783106" y="973668"/>
            <a:ext cx="8761413" cy="706964"/>
          </a:xfrm>
        </p:spPr>
        <p:txBody>
          <a:bodyPr/>
          <a:lstStyle/>
          <a:p>
            <a:r>
              <a:rPr lang="en-US"/>
              <a:t>BNL Reactivation </a:t>
            </a:r>
          </a:p>
        </p:txBody>
      </p:sp>
      <p:sp>
        <p:nvSpPr>
          <p:cNvPr id="3" name="Content Placeholder 2">
            <a:extLst>
              <a:ext uri="{FF2B5EF4-FFF2-40B4-BE49-F238E27FC236}">
                <a16:creationId xmlns:a16="http://schemas.microsoft.com/office/drawing/2014/main" id="{01F814D9-0BA2-2D60-D2BF-9366F09F4188}"/>
              </a:ext>
            </a:extLst>
          </p:cNvPr>
          <p:cNvSpPr>
            <a:spLocks noGrp="1"/>
          </p:cNvSpPr>
          <p:nvPr>
            <p:ph idx="1"/>
          </p:nvPr>
        </p:nvSpPr>
        <p:spPr>
          <a:xfrm>
            <a:off x="4805928" y="2451653"/>
            <a:ext cx="7237683" cy="4114800"/>
          </a:xfrm>
        </p:spPr>
        <p:txBody>
          <a:bodyPr>
            <a:normAutofit lnSpcReduction="10000"/>
          </a:bodyPr>
          <a:lstStyle/>
          <a:p>
            <a:r>
              <a:rPr lang="en-US"/>
              <a:t>If a participant who was missing reengages and seeks CoC housing resources</a:t>
            </a:r>
          </a:p>
          <a:p>
            <a:r>
              <a:rPr lang="en-US"/>
              <a:t>If a participant was removed from the BNL due to being housed, but ultimately loses their housing and return to homelessness </a:t>
            </a:r>
          </a:p>
          <a:p>
            <a:r>
              <a:rPr lang="en-US"/>
              <a:t>Once a participant is re-identified as one of the subpopulations  listed below, the Participating Agency should then re-activate on the BNL </a:t>
            </a:r>
          </a:p>
          <a:p>
            <a:pPr lvl="1"/>
            <a:r>
              <a:rPr lang="en-US"/>
              <a:t>Unsheltered persons &amp; families</a:t>
            </a:r>
          </a:p>
          <a:p>
            <a:pPr lvl="1"/>
            <a:r>
              <a:rPr lang="en-US"/>
              <a:t>Homeless veterans or veteran-led families</a:t>
            </a:r>
          </a:p>
          <a:p>
            <a:pPr lvl="1"/>
            <a:r>
              <a:rPr lang="en-US"/>
              <a:t>Homeless young adults and young adult-led families</a:t>
            </a:r>
          </a:p>
          <a:p>
            <a:pPr lvl="1"/>
            <a:r>
              <a:rPr lang="en-US"/>
              <a:t>Homeless families</a:t>
            </a:r>
          </a:p>
          <a:p>
            <a:pPr lvl="1"/>
            <a:r>
              <a:rPr lang="en-US"/>
              <a:t>Chronically homeless persons &amp; families</a:t>
            </a:r>
          </a:p>
          <a:p>
            <a:pPr lvl="1"/>
            <a:endParaRPr lang="en-US"/>
          </a:p>
        </p:txBody>
      </p:sp>
      <p:pic>
        <p:nvPicPr>
          <p:cNvPr id="4" name="Graphic 3" descr="Refresh with solid fill">
            <a:extLst>
              <a:ext uri="{FF2B5EF4-FFF2-40B4-BE49-F238E27FC236}">
                <a16:creationId xmlns:a16="http://schemas.microsoft.com/office/drawing/2014/main" id="{40745A7A-34F9-25FB-7532-CE989012F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759" y="805954"/>
            <a:ext cx="1042392" cy="1042392"/>
          </a:xfrm>
          <a:prstGeom prst="roundRect">
            <a:avLst>
              <a:gd name="adj" fmla="val 1858"/>
            </a:avLst>
          </a:prstGeom>
          <a:effectLst>
            <a:outerShdw blurRad="50800" dist="50800" dir="5400000" algn="tl" rotWithShape="0">
              <a:srgbClr val="000000">
                <a:alpha val="43000"/>
              </a:srgbClr>
            </a:outerShdw>
          </a:effectLst>
        </p:spPr>
      </p:pic>
      <p:pic>
        <p:nvPicPr>
          <p:cNvPr id="6" name="Picture 5" descr="One in a crowd">
            <a:extLst>
              <a:ext uri="{FF2B5EF4-FFF2-40B4-BE49-F238E27FC236}">
                <a16:creationId xmlns:a16="http://schemas.microsoft.com/office/drawing/2014/main" id="{1A9028E5-B407-1FAF-9BCA-4ED0D115C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59" y="2793262"/>
            <a:ext cx="4121426" cy="3091070"/>
          </a:xfrm>
          <a:prstGeom prst="rect">
            <a:avLst/>
          </a:prstGeom>
        </p:spPr>
      </p:pic>
      <p:pic>
        <p:nvPicPr>
          <p:cNvPr id="5" name="object 5">
            <a:extLst>
              <a:ext uri="{FF2B5EF4-FFF2-40B4-BE49-F238E27FC236}">
                <a16:creationId xmlns:a16="http://schemas.microsoft.com/office/drawing/2014/main" id="{A09048AB-E0AB-8417-49CA-E798AF4EE12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31770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D04432-3D7B-A568-0DF5-EA874A014BC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35B5DBE-4D1A-7C21-7220-4005E690E4E8}"/>
              </a:ext>
            </a:extLst>
          </p:cNvPr>
          <p:cNvSpPr>
            <a:spLocks noGrp="1"/>
          </p:cNvSpPr>
          <p:nvPr>
            <p:ph type="title"/>
          </p:nvPr>
        </p:nvSpPr>
        <p:spPr>
          <a:xfrm>
            <a:off x="4997027" y="2312508"/>
            <a:ext cx="6268246" cy="2229868"/>
          </a:xfrm>
        </p:spPr>
        <p:txBody>
          <a:bodyPr vert="horz" lIns="91440" tIns="45720" rIns="91440" bIns="45720" rtlCol="0" anchor="b">
            <a:normAutofit/>
          </a:bodyPr>
          <a:lstStyle/>
          <a:p>
            <a:r>
              <a:rPr lang="en-US" sz="6600" b="0" i="0" kern="1200">
                <a:solidFill>
                  <a:schemeClr val="bg2"/>
                </a:solidFill>
                <a:latin typeface="+mj-lt"/>
                <a:ea typeface="+mj-ea"/>
                <a:cs typeface="+mj-cs"/>
              </a:rPr>
              <a:t>Friday Housing Meetings</a:t>
            </a:r>
          </a:p>
        </p:txBody>
      </p:sp>
      <p:pic>
        <p:nvPicPr>
          <p:cNvPr id="6" name="Graphic 5" descr="Meeting with solid fill">
            <a:extLst>
              <a:ext uri="{FF2B5EF4-FFF2-40B4-BE49-F238E27FC236}">
                <a16:creationId xmlns:a16="http://schemas.microsoft.com/office/drawing/2014/main" id="{27E2DE73-3229-2BCB-1C92-A6CF2EEECF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CBB34360-FAD4-45E9-AEB0-AC7E2E6166FE}"/>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643887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0964-3945-0805-8513-BD73E8F18019}"/>
              </a:ext>
            </a:extLst>
          </p:cNvPr>
          <p:cNvSpPr>
            <a:spLocks noGrp="1"/>
          </p:cNvSpPr>
          <p:nvPr>
            <p:ph type="title"/>
          </p:nvPr>
        </p:nvSpPr>
        <p:spPr>
          <a:xfrm>
            <a:off x="1922027" y="965718"/>
            <a:ext cx="8761413" cy="706964"/>
          </a:xfrm>
        </p:spPr>
        <p:txBody>
          <a:bodyPr/>
          <a:lstStyle/>
          <a:p>
            <a:r>
              <a:rPr lang="en-US"/>
              <a:t>Friday Housing Meetings </a:t>
            </a:r>
          </a:p>
        </p:txBody>
      </p:sp>
      <p:sp>
        <p:nvSpPr>
          <p:cNvPr id="3" name="Content Placeholder 2">
            <a:extLst>
              <a:ext uri="{FF2B5EF4-FFF2-40B4-BE49-F238E27FC236}">
                <a16:creationId xmlns:a16="http://schemas.microsoft.com/office/drawing/2014/main" id="{5004B8F8-EDFD-22DA-88E3-0C2AB4704D96}"/>
              </a:ext>
            </a:extLst>
          </p:cNvPr>
          <p:cNvSpPr>
            <a:spLocks noGrp="1"/>
          </p:cNvSpPr>
          <p:nvPr>
            <p:ph idx="1"/>
          </p:nvPr>
        </p:nvSpPr>
        <p:spPr>
          <a:xfrm>
            <a:off x="6196082" y="2282023"/>
            <a:ext cx="5126575" cy="4135341"/>
          </a:xfrm>
        </p:spPr>
        <p:txBody>
          <a:bodyPr>
            <a:normAutofit fontScale="85000" lnSpcReduction="20000"/>
          </a:bodyPr>
          <a:lstStyle/>
          <a:p>
            <a:pPr marL="0" indent="0">
              <a:buNone/>
            </a:pPr>
            <a:endParaRPr lang="en-US" sz="2400" dirty="0"/>
          </a:p>
          <a:p>
            <a:pPr lvl="1"/>
            <a:r>
              <a:rPr lang="en-US" sz="2000" dirty="0"/>
              <a:t>Review/Update Housing Plans </a:t>
            </a:r>
          </a:p>
          <a:p>
            <a:pPr lvl="2"/>
            <a:r>
              <a:rPr lang="en-US" sz="1800" dirty="0"/>
              <a:t>If CE asks for something to be updated on the BNL, you should NOT create a new one.</a:t>
            </a:r>
          </a:p>
          <a:p>
            <a:pPr lvl="2"/>
            <a:r>
              <a:rPr lang="en-US" sz="1800" dirty="0"/>
              <a:t>Under the Assessment tab, scroll down to ASSESSMENT HISTORY and edit the current BNL in the system</a:t>
            </a:r>
          </a:p>
          <a:p>
            <a:pPr lvl="1"/>
            <a:r>
              <a:rPr lang="en-US" sz="2000" dirty="0"/>
              <a:t>Update on slotted participant’s application process and status</a:t>
            </a:r>
          </a:p>
          <a:p>
            <a:pPr lvl="2"/>
            <a:r>
              <a:rPr lang="en-US" sz="1800" dirty="0"/>
              <a:t>Review timeframes and deadlines </a:t>
            </a:r>
          </a:p>
          <a:p>
            <a:pPr lvl="1"/>
            <a:r>
              <a:rPr lang="en-US" sz="2000" dirty="0"/>
              <a:t>Review BNL to identified participant’s that are close to reaching 90 days of no updates. </a:t>
            </a:r>
          </a:p>
          <a:p>
            <a:pPr lvl="1"/>
            <a:r>
              <a:rPr lang="en-US" sz="2000" dirty="0"/>
              <a:t>Case Conferencing  </a:t>
            </a:r>
          </a:p>
          <a:p>
            <a:pPr lvl="2"/>
            <a:endParaRPr lang="en-US" sz="1800" dirty="0"/>
          </a:p>
        </p:txBody>
      </p:sp>
      <p:pic>
        <p:nvPicPr>
          <p:cNvPr id="4" name="Graphic 3" descr="Meeting with solid fill">
            <a:extLst>
              <a:ext uri="{FF2B5EF4-FFF2-40B4-BE49-F238E27FC236}">
                <a16:creationId xmlns:a16="http://schemas.microsoft.com/office/drawing/2014/main" id="{867F4246-0E20-F0F9-1312-AE5CC3607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807" y="723568"/>
            <a:ext cx="1058295" cy="1058295"/>
          </a:xfrm>
          <a:prstGeom prst="roundRect">
            <a:avLst>
              <a:gd name="adj" fmla="val 1858"/>
            </a:avLst>
          </a:prstGeom>
          <a:effectLst>
            <a:outerShdw blurRad="50800" dist="50800" dir="5400000" algn="tl" rotWithShape="0">
              <a:srgbClr val="000000">
                <a:alpha val="43000"/>
              </a:srgbClr>
            </a:outerShdw>
          </a:effectLst>
        </p:spPr>
      </p:pic>
      <p:pic>
        <p:nvPicPr>
          <p:cNvPr id="8" name="Picture 7" descr="Study group at table in cafeteria">
            <a:extLst>
              <a:ext uri="{FF2B5EF4-FFF2-40B4-BE49-F238E27FC236}">
                <a16:creationId xmlns:a16="http://schemas.microsoft.com/office/drawing/2014/main" id="{7EFF1AD7-8EF8-D2A6-12CE-F193759F0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058" y="2725599"/>
            <a:ext cx="4982861" cy="3321907"/>
          </a:xfrm>
          <a:prstGeom prst="rect">
            <a:avLst/>
          </a:prstGeom>
        </p:spPr>
      </p:pic>
      <p:pic>
        <p:nvPicPr>
          <p:cNvPr id="5" name="object 5">
            <a:extLst>
              <a:ext uri="{FF2B5EF4-FFF2-40B4-BE49-F238E27FC236}">
                <a16:creationId xmlns:a16="http://schemas.microsoft.com/office/drawing/2014/main" id="{0CF1A95B-0988-67C2-B363-F32C9661E56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78212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6" name="Rectangle 5">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8" name="Rectangle 17">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3F5B07-D54A-FFE6-6F0E-B92FAC1D0142}"/>
              </a:ext>
            </a:extLst>
          </p:cNvPr>
          <p:cNvSpPr>
            <a:spLocks noGrp="1"/>
          </p:cNvSpPr>
          <p:nvPr>
            <p:ph type="title"/>
          </p:nvPr>
        </p:nvSpPr>
        <p:spPr>
          <a:xfrm>
            <a:off x="6744929" y="973394"/>
            <a:ext cx="4798142" cy="3421626"/>
          </a:xfrm>
        </p:spPr>
        <p:txBody>
          <a:bodyPr vert="horz" lIns="91440" tIns="45720" rIns="91440" bIns="45720" rtlCol="0" anchor="b">
            <a:normAutofit/>
          </a:bodyPr>
          <a:lstStyle/>
          <a:p>
            <a:r>
              <a:rPr lang="en-US" sz="5400" b="0" i="0" kern="1200">
                <a:solidFill>
                  <a:schemeClr val="bg2"/>
                </a:solidFill>
                <a:latin typeface="+mj-lt"/>
                <a:ea typeface="+mj-ea"/>
                <a:cs typeface="+mj-cs"/>
              </a:rPr>
              <a:t>Questions?</a:t>
            </a:r>
          </a:p>
        </p:txBody>
      </p:sp>
      <p:pic>
        <p:nvPicPr>
          <p:cNvPr id="3" name="Graphic 2" descr="Questions with solid fill">
            <a:extLst>
              <a:ext uri="{FF2B5EF4-FFF2-40B4-BE49-F238E27FC236}">
                <a16:creationId xmlns:a16="http://schemas.microsoft.com/office/drawing/2014/main" id="{5091686B-2F84-2249-BD05-BD3B68F4DD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8503" y="1113063"/>
            <a:ext cx="4628758" cy="4628758"/>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360F86D3-EF42-D7BC-F6AA-85154E87ACD1}"/>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997425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2" name="Oval 51">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Oval 5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55" name="Rectangle 54">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57"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37D5EB34-74A5-D68B-8AE6-ADE9DCBB6483}"/>
              </a:ext>
            </a:extLst>
          </p:cNvPr>
          <p:cNvSpPr>
            <a:spLocks noGrp="1"/>
          </p:cNvSpPr>
          <p:nvPr>
            <p:ph type="title"/>
          </p:nvPr>
        </p:nvSpPr>
        <p:spPr>
          <a:xfrm>
            <a:off x="1530680" y="1012126"/>
            <a:ext cx="2942210" cy="4833745"/>
          </a:xfrm>
        </p:spPr>
        <p:txBody>
          <a:bodyPr>
            <a:normAutofit/>
          </a:bodyPr>
          <a:lstStyle/>
          <a:p>
            <a:r>
              <a:rPr lang="en-US" sz="4800">
                <a:solidFill>
                  <a:srgbClr val="EBEBEB"/>
                </a:solidFill>
              </a:rPr>
              <a:t>Agenda</a:t>
            </a:r>
          </a:p>
        </p:txBody>
      </p:sp>
      <p:sp>
        <p:nvSpPr>
          <p:cNvPr id="58" name="Rectangle 57">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hecklist with solid fill">
            <a:extLst>
              <a:ext uri="{FF2B5EF4-FFF2-40B4-BE49-F238E27FC236}">
                <a16:creationId xmlns:a16="http://schemas.microsoft.com/office/drawing/2014/main" id="{17143F89-FD46-CFCE-D2C1-4C20BBCBD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425" y="2895600"/>
            <a:ext cx="1076326" cy="1076326"/>
          </a:xfrm>
          <a:prstGeom prst="rect">
            <a:avLst/>
          </a:prstGeom>
        </p:spPr>
      </p:pic>
      <p:graphicFrame>
        <p:nvGraphicFramePr>
          <p:cNvPr id="25" name="Content Placeholder 5">
            <a:extLst>
              <a:ext uri="{FF2B5EF4-FFF2-40B4-BE49-F238E27FC236}">
                <a16:creationId xmlns:a16="http://schemas.microsoft.com/office/drawing/2014/main" id="{5094955C-E78D-B4B9-3553-BA67A13F0E32}"/>
              </a:ext>
            </a:extLst>
          </p:cNvPr>
          <p:cNvGraphicFramePr>
            <a:graphicFrameLocks noGrp="1"/>
          </p:cNvGraphicFramePr>
          <p:nvPr>
            <p:ph idx="1"/>
            <p:extLst>
              <p:ext uri="{D42A27DB-BD31-4B8C-83A1-F6EECF244321}">
                <p14:modId xmlns:p14="http://schemas.microsoft.com/office/powerpoint/2010/main" val="2791467246"/>
              </p:ext>
            </p:extLst>
          </p:nvPr>
        </p:nvGraphicFramePr>
        <p:xfrm>
          <a:off x="5334476" y="707144"/>
          <a:ext cx="6055253" cy="54437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object 5">
            <a:extLst>
              <a:ext uri="{FF2B5EF4-FFF2-40B4-BE49-F238E27FC236}">
                <a16:creationId xmlns:a16="http://schemas.microsoft.com/office/drawing/2014/main" id="{D9B20622-2E27-B262-1632-EFDB98EE59E7}"/>
              </a:ext>
            </a:extLst>
          </p:cNvPr>
          <p:cNvPicPr/>
          <p:nvPr/>
        </p:nvPicPr>
        <p:blipFill>
          <a:blip r:embed="rId11"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421496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89CB14-4372-A6AF-1E9D-8D20A99DB8D2}"/>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5" name="Rectangle 24">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Oval 25">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2" name="Rectangle 2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48E50A8-8EB5-842D-51C7-C2963AF2F5EC}"/>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Activation</a:t>
            </a:r>
          </a:p>
        </p:txBody>
      </p:sp>
      <p:pic>
        <p:nvPicPr>
          <p:cNvPr id="8" name="Graphic 7" descr="Play with solid fill">
            <a:extLst>
              <a:ext uri="{FF2B5EF4-FFF2-40B4-BE49-F238E27FC236}">
                <a16:creationId xmlns:a16="http://schemas.microsoft.com/office/drawing/2014/main" id="{76F7010D-F8F7-755A-9723-B1D1703188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AF454C14-A2CE-59C1-E312-85CED5D6674D}"/>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95781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A4BA1-2795-1960-4AA3-4CF5040A7D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3A344F-BB9C-BA2D-40C4-0D88326DF6BA}"/>
              </a:ext>
            </a:extLst>
          </p:cNvPr>
          <p:cNvSpPr>
            <a:spLocks noGrp="1"/>
          </p:cNvSpPr>
          <p:nvPr>
            <p:ph type="title"/>
          </p:nvPr>
        </p:nvSpPr>
        <p:spPr>
          <a:xfrm>
            <a:off x="1798555" y="906646"/>
            <a:ext cx="8761413" cy="706964"/>
          </a:xfrm>
        </p:spPr>
        <p:txBody>
          <a:bodyPr/>
          <a:lstStyle/>
          <a:p>
            <a:r>
              <a:rPr lang="en-US" dirty="0"/>
              <a:t>Participants to Activate</a:t>
            </a:r>
          </a:p>
        </p:txBody>
      </p:sp>
      <p:sp>
        <p:nvSpPr>
          <p:cNvPr id="5" name="Content Placeholder 4">
            <a:extLst>
              <a:ext uri="{FF2B5EF4-FFF2-40B4-BE49-F238E27FC236}">
                <a16:creationId xmlns:a16="http://schemas.microsoft.com/office/drawing/2014/main" id="{803362EB-43BC-9AB0-584C-29188C368463}"/>
              </a:ext>
            </a:extLst>
          </p:cNvPr>
          <p:cNvSpPr>
            <a:spLocks noGrp="1"/>
          </p:cNvSpPr>
          <p:nvPr>
            <p:ph idx="1"/>
          </p:nvPr>
        </p:nvSpPr>
        <p:spPr>
          <a:xfrm>
            <a:off x="1154955" y="2603500"/>
            <a:ext cx="4941045" cy="3577307"/>
          </a:xfrm>
        </p:spPr>
        <p:txBody>
          <a:bodyPr>
            <a:normAutofit fontScale="92500" lnSpcReduction="20000"/>
          </a:bodyPr>
          <a:lstStyle/>
          <a:p>
            <a:r>
              <a:rPr lang="en-US" b="1" dirty="0"/>
              <a:t>Homeless</a:t>
            </a:r>
            <a:r>
              <a:rPr lang="en-US" dirty="0"/>
              <a:t> individuals or heads of households being served by a program or outreach provider.</a:t>
            </a:r>
          </a:p>
          <a:p>
            <a:r>
              <a:rPr lang="en-US" dirty="0"/>
              <a:t>Should have an identified housing plan using CoC or other funding </a:t>
            </a:r>
          </a:p>
          <a:p>
            <a:r>
              <a:rPr lang="en-US" dirty="0"/>
              <a:t>The following subpopulations should be activated regardless of housing plans:</a:t>
            </a:r>
          </a:p>
          <a:p>
            <a:pPr lvl="1"/>
            <a:r>
              <a:rPr lang="en-US" dirty="0"/>
              <a:t>Unsheltered persons &amp; families</a:t>
            </a:r>
          </a:p>
          <a:p>
            <a:pPr lvl="1"/>
            <a:r>
              <a:rPr lang="en-US" dirty="0"/>
              <a:t>Homeless veterans or veteran-led families</a:t>
            </a:r>
          </a:p>
          <a:p>
            <a:pPr lvl="1"/>
            <a:r>
              <a:rPr lang="en-US" dirty="0"/>
              <a:t>Homeless young adults and young adult-led families</a:t>
            </a:r>
          </a:p>
          <a:p>
            <a:pPr lvl="1"/>
            <a:r>
              <a:rPr lang="en-US" dirty="0"/>
              <a:t>Homeless families</a:t>
            </a:r>
          </a:p>
          <a:p>
            <a:pPr lvl="1"/>
            <a:r>
              <a:rPr lang="en-US" dirty="0"/>
              <a:t>Chronically homeless persons &amp; families</a:t>
            </a:r>
          </a:p>
        </p:txBody>
      </p:sp>
      <p:pic>
        <p:nvPicPr>
          <p:cNvPr id="2" name="Graphic 1" descr="Play with solid fill">
            <a:extLst>
              <a:ext uri="{FF2B5EF4-FFF2-40B4-BE49-F238E27FC236}">
                <a16:creationId xmlns:a16="http://schemas.microsoft.com/office/drawing/2014/main" id="{1EE66DAF-B200-30B4-E10B-8BD749FB9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627" y="677193"/>
            <a:ext cx="1165869" cy="1165869"/>
          </a:xfrm>
          <a:prstGeom prst="roundRect">
            <a:avLst>
              <a:gd name="adj" fmla="val 1858"/>
            </a:avLst>
          </a:prstGeom>
          <a:effectLst>
            <a:outerShdw blurRad="50800" dist="50800" dir="5400000" algn="tl" rotWithShape="0">
              <a:srgbClr val="000000">
                <a:alpha val="43000"/>
              </a:srgbClr>
            </a:outerShdw>
          </a:effectLst>
        </p:spPr>
      </p:pic>
      <p:pic>
        <p:nvPicPr>
          <p:cNvPr id="1026" name="Picture 2" descr="61,400+ Homelessness Stock Photos, Pictures &amp; Royalty-Free Images - iStock  | Homeless shelter, Homeless family, Poverty">
            <a:extLst>
              <a:ext uri="{FF2B5EF4-FFF2-40B4-BE49-F238E27FC236}">
                <a16:creationId xmlns:a16="http://schemas.microsoft.com/office/drawing/2014/main" id="{6F8EC882-4AF2-E5B3-9069-2C64CD7B7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756" y="2751151"/>
            <a:ext cx="4929798" cy="3286532"/>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5">
            <a:extLst>
              <a:ext uri="{FF2B5EF4-FFF2-40B4-BE49-F238E27FC236}">
                <a16:creationId xmlns:a16="http://schemas.microsoft.com/office/drawing/2014/main" id="{849A0B9F-6ADA-6532-A4FE-BFEA51401A7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64318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7DF43-3A2B-439E-351C-966483718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F4D7A-FF6B-6CB2-453E-8E2DA759CCAE}"/>
              </a:ext>
            </a:extLst>
          </p:cNvPr>
          <p:cNvSpPr>
            <a:spLocks noGrp="1"/>
          </p:cNvSpPr>
          <p:nvPr>
            <p:ph type="title"/>
          </p:nvPr>
        </p:nvSpPr>
        <p:spPr>
          <a:xfrm>
            <a:off x="1956618" y="906645"/>
            <a:ext cx="8761413" cy="706964"/>
          </a:xfrm>
        </p:spPr>
        <p:txBody>
          <a:bodyPr/>
          <a:lstStyle/>
          <a:p>
            <a:r>
              <a:rPr lang="en-US" dirty="0"/>
              <a:t>HMIS Data Entry Process</a:t>
            </a:r>
          </a:p>
        </p:txBody>
      </p:sp>
      <p:pic>
        <p:nvPicPr>
          <p:cNvPr id="4" name="Graphic 3" descr="Play with solid fill">
            <a:extLst>
              <a:ext uri="{FF2B5EF4-FFF2-40B4-BE49-F238E27FC236}">
                <a16:creationId xmlns:a16="http://schemas.microsoft.com/office/drawing/2014/main" id="{7B1052DD-C3DA-42CC-B906-7A6C0730D8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627" y="677193"/>
            <a:ext cx="1165869" cy="1165869"/>
          </a:xfrm>
          <a:prstGeom prst="roundRect">
            <a:avLst>
              <a:gd name="adj" fmla="val 1858"/>
            </a:avLst>
          </a:prstGeom>
          <a:effectLst>
            <a:outerShdw blurRad="50800" dist="50800" dir="5400000" algn="tl" rotWithShape="0">
              <a:srgbClr val="000000">
                <a:alpha val="43000"/>
              </a:srgbClr>
            </a:outerShdw>
          </a:effectLst>
        </p:spPr>
      </p:pic>
      <p:pic>
        <p:nvPicPr>
          <p:cNvPr id="7" name="object 5">
            <a:extLst>
              <a:ext uri="{FF2B5EF4-FFF2-40B4-BE49-F238E27FC236}">
                <a16:creationId xmlns:a16="http://schemas.microsoft.com/office/drawing/2014/main" id="{1887C1D6-57D8-661C-0D66-98524DA7C579}"/>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6" name="Picture 5">
            <a:extLst>
              <a:ext uri="{FF2B5EF4-FFF2-40B4-BE49-F238E27FC236}">
                <a16:creationId xmlns:a16="http://schemas.microsoft.com/office/drawing/2014/main" id="{CAF0EAD5-03BA-1630-5C1D-B44402EA9C25}"/>
              </a:ext>
            </a:extLst>
          </p:cNvPr>
          <p:cNvPicPr>
            <a:picLocks noChangeAspect="1"/>
          </p:cNvPicPr>
          <p:nvPr/>
        </p:nvPicPr>
        <p:blipFill>
          <a:blip r:embed="rId6"/>
          <a:stretch>
            <a:fillRect/>
          </a:stretch>
        </p:blipFill>
        <p:spPr>
          <a:xfrm>
            <a:off x="133951" y="2276964"/>
            <a:ext cx="6333110" cy="1724642"/>
          </a:xfrm>
          <a:prstGeom prst="rect">
            <a:avLst/>
          </a:prstGeom>
        </p:spPr>
      </p:pic>
      <p:pic>
        <p:nvPicPr>
          <p:cNvPr id="9" name="Picture 8">
            <a:extLst>
              <a:ext uri="{FF2B5EF4-FFF2-40B4-BE49-F238E27FC236}">
                <a16:creationId xmlns:a16="http://schemas.microsoft.com/office/drawing/2014/main" id="{CDAA7A79-299B-CF88-75D3-DBC631D3603C}"/>
              </a:ext>
            </a:extLst>
          </p:cNvPr>
          <p:cNvPicPr>
            <a:picLocks noChangeAspect="1"/>
          </p:cNvPicPr>
          <p:nvPr/>
        </p:nvPicPr>
        <p:blipFill>
          <a:blip r:embed="rId7"/>
          <a:stretch>
            <a:fillRect/>
          </a:stretch>
        </p:blipFill>
        <p:spPr>
          <a:xfrm>
            <a:off x="133951" y="4511028"/>
            <a:ext cx="6638902" cy="2109651"/>
          </a:xfrm>
          <a:prstGeom prst="rect">
            <a:avLst/>
          </a:prstGeom>
        </p:spPr>
      </p:pic>
      <p:sp>
        <p:nvSpPr>
          <p:cNvPr id="12" name="Arrow: Down 11">
            <a:extLst>
              <a:ext uri="{FF2B5EF4-FFF2-40B4-BE49-F238E27FC236}">
                <a16:creationId xmlns:a16="http://schemas.microsoft.com/office/drawing/2014/main" id="{970CD213-22FB-51DC-2EB4-B42CE7ACDDEC}"/>
              </a:ext>
            </a:extLst>
          </p:cNvPr>
          <p:cNvSpPr/>
          <p:nvPr/>
        </p:nvSpPr>
        <p:spPr>
          <a:xfrm>
            <a:off x="2837176" y="4001606"/>
            <a:ext cx="616226" cy="509422"/>
          </a:xfrm>
          <a:prstGeom prst="downArrow">
            <a:avLst/>
          </a:prstGeom>
        </p:spPr>
        <p:style>
          <a:lnRef idx="2">
            <a:schemeClr val="accent4">
              <a:shade val="15000"/>
            </a:schemeClr>
          </a:lnRef>
          <a:fillRef idx="1001">
            <a:schemeClr val="dk2"/>
          </a:fillRef>
          <a:effectRef idx="0">
            <a:schemeClr val="accent4"/>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EF077C7-4306-2A75-F581-6B34D55D2B38}"/>
              </a:ext>
            </a:extLst>
          </p:cNvPr>
          <p:cNvSpPr txBox="1"/>
          <p:nvPr/>
        </p:nvSpPr>
        <p:spPr>
          <a:xfrm>
            <a:off x="6017880" y="2679802"/>
            <a:ext cx="5884957" cy="3970318"/>
          </a:xfrm>
          <a:prstGeom prst="rect">
            <a:avLst/>
          </a:prstGeom>
          <a:noFill/>
        </p:spPr>
        <p:txBody>
          <a:bodyPr wrap="square" rtlCol="0">
            <a:spAutoFit/>
          </a:bodyPr>
          <a:lstStyle/>
          <a:p>
            <a:pPr marL="742950" lvl="1" indent="-285750">
              <a:buFont typeface="Wingdings" panose="05000000000000000000" pitchFamily="2" charset="2"/>
              <a:buChar char="Ø"/>
            </a:pPr>
            <a:r>
              <a:rPr lang="en-US" dirty="0"/>
              <a:t>By-Name-List Status:</a:t>
            </a:r>
          </a:p>
          <a:p>
            <a:pPr marL="1200150" lvl="2" indent="-285750">
              <a:buFont typeface="Wingdings" panose="05000000000000000000" pitchFamily="2" charset="2"/>
              <a:buChar char="Ø"/>
            </a:pPr>
            <a:r>
              <a:rPr lang="en-US" dirty="0"/>
              <a:t>Active (ES/TH) = active and currently in a shelter or transitional housing program.</a:t>
            </a:r>
          </a:p>
          <a:p>
            <a:pPr marL="1200150" lvl="2" indent="-285750">
              <a:buFont typeface="Wingdings" panose="05000000000000000000" pitchFamily="2" charset="2"/>
              <a:buChar char="Ø"/>
            </a:pPr>
            <a:r>
              <a:rPr lang="en-US" dirty="0"/>
              <a:t>Active (unsheltered) = active and currently in a place not meant for human habitation.</a:t>
            </a:r>
          </a:p>
          <a:p>
            <a:pPr marL="742950" lvl="1" indent="-285750">
              <a:buFont typeface="Wingdings" panose="05000000000000000000" pitchFamily="2" charset="2"/>
              <a:buChar char="Ø"/>
            </a:pPr>
            <a:r>
              <a:rPr lang="en-US" dirty="0"/>
              <a:t>By-Name-List Status Change Date</a:t>
            </a:r>
          </a:p>
          <a:p>
            <a:pPr marL="1200150" lvl="2" indent="-285750">
              <a:buFont typeface="Wingdings" panose="05000000000000000000" pitchFamily="2" charset="2"/>
              <a:buChar char="Ø"/>
            </a:pPr>
            <a:r>
              <a:rPr lang="en-US" dirty="0"/>
              <a:t> Date on which the list status and information was collected or changed. If unknown, enter today’s date. If inactivating due to no contact for 90+ days, back date this date to the 90</a:t>
            </a:r>
            <a:r>
              <a:rPr lang="en-US" baseline="30000" dirty="0"/>
              <a:t>th</a:t>
            </a:r>
            <a:r>
              <a:rPr lang="en-US" dirty="0"/>
              <a:t> day of no contact. </a:t>
            </a:r>
          </a:p>
          <a:p>
            <a:pPr lvl="2"/>
            <a:endParaRPr lang="en-US" dirty="0"/>
          </a:p>
        </p:txBody>
      </p:sp>
    </p:spTree>
    <p:extLst>
      <p:ext uri="{BB962C8B-B14F-4D97-AF65-F5344CB8AC3E}">
        <p14:creationId xmlns:p14="http://schemas.microsoft.com/office/powerpoint/2010/main" val="2391916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EFEC5-762A-75C7-4764-839AF174D48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9" name="Rectangle 18">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6CCD75C-9FB9-3D2B-00DE-38AC41647E0D}"/>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Assessment</a:t>
            </a:r>
          </a:p>
        </p:txBody>
      </p:sp>
      <p:pic>
        <p:nvPicPr>
          <p:cNvPr id="5" name="Graphic 4" descr="Information with solid fill">
            <a:extLst>
              <a:ext uri="{FF2B5EF4-FFF2-40B4-BE49-F238E27FC236}">
                <a16:creationId xmlns:a16="http://schemas.microsoft.com/office/drawing/2014/main" id="{86557EF0-F4B4-7E32-ED20-0FFBB7927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975" y="1663469"/>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63B26DCB-02CB-A071-9AEF-3AA1C298435C}"/>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784108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BC5B-19BA-41AE-37E3-1B4CBC95287B}"/>
              </a:ext>
            </a:extLst>
          </p:cNvPr>
          <p:cNvSpPr>
            <a:spLocks noGrp="1"/>
          </p:cNvSpPr>
          <p:nvPr>
            <p:ph type="title"/>
          </p:nvPr>
        </p:nvSpPr>
        <p:spPr>
          <a:xfrm>
            <a:off x="1994197" y="911680"/>
            <a:ext cx="8761413" cy="706964"/>
          </a:xfrm>
        </p:spPr>
        <p:txBody>
          <a:bodyPr/>
          <a:lstStyle/>
          <a:p>
            <a:r>
              <a:rPr lang="en-US"/>
              <a:t>BNL Assessments</a:t>
            </a:r>
          </a:p>
        </p:txBody>
      </p:sp>
      <p:sp>
        <p:nvSpPr>
          <p:cNvPr id="3" name="Content Placeholder 2">
            <a:extLst>
              <a:ext uri="{FF2B5EF4-FFF2-40B4-BE49-F238E27FC236}">
                <a16:creationId xmlns:a16="http://schemas.microsoft.com/office/drawing/2014/main" id="{C07768C4-078A-2371-41B9-D6372CBA9082}"/>
              </a:ext>
            </a:extLst>
          </p:cNvPr>
          <p:cNvSpPr>
            <a:spLocks noGrp="1"/>
          </p:cNvSpPr>
          <p:nvPr>
            <p:ph sz="half" idx="1"/>
          </p:nvPr>
        </p:nvSpPr>
        <p:spPr>
          <a:xfrm>
            <a:off x="863406" y="2457114"/>
            <a:ext cx="4596490" cy="3611770"/>
          </a:xfrm>
        </p:spPr>
        <p:txBody>
          <a:bodyPr>
            <a:normAutofit fontScale="92500" lnSpcReduction="10000"/>
          </a:bodyPr>
          <a:lstStyle/>
          <a:p>
            <a:r>
              <a:rPr lang="en-US" dirty="0"/>
              <a:t>1 period of homeless = 1 BNL Assessment </a:t>
            </a:r>
          </a:p>
          <a:p>
            <a:r>
              <a:rPr lang="en-US" dirty="0"/>
              <a:t>If you just activated someone on the BNL, most of the time, they would need a new BNL Assessment. </a:t>
            </a:r>
          </a:p>
          <a:p>
            <a:pPr lvl="1"/>
            <a:r>
              <a:rPr lang="en-US" dirty="0"/>
              <a:t>It is always good practice to check the Assessment History to ensure a BNL Assessment hasn’t already been started for this period of homelessness </a:t>
            </a:r>
          </a:p>
          <a:p>
            <a:r>
              <a:rPr lang="en-US" dirty="0"/>
              <a:t>Some elements from the BNL cascade from/to other assessments so </a:t>
            </a:r>
            <a:r>
              <a:rPr lang="en-US" b="1" dirty="0"/>
              <a:t>be sure that the information you are changing is accurate.</a:t>
            </a:r>
            <a:endParaRPr lang="en-US" dirty="0"/>
          </a:p>
          <a:p>
            <a:endParaRPr lang="en-US" dirty="0"/>
          </a:p>
        </p:txBody>
      </p:sp>
      <p:pic>
        <p:nvPicPr>
          <p:cNvPr id="5" name="Graphic 4" descr="Information with solid fill">
            <a:extLst>
              <a:ext uri="{FF2B5EF4-FFF2-40B4-BE49-F238E27FC236}">
                <a16:creationId xmlns:a16="http://schemas.microsoft.com/office/drawing/2014/main" id="{CE7DAA6A-28A1-DB84-83F9-C5198663AC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983" y="724017"/>
            <a:ext cx="1082291" cy="1082291"/>
          </a:xfrm>
          <a:prstGeom prst="roundRect">
            <a:avLst>
              <a:gd name="adj" fmla="val 1858"/>
            </a:avLst>
          </a:prstGeom>
          <a:effectLst>
            <a:outerShdw blurRad="50800" dist="50800" dir="5400000" algn="tl" rotWithShape="0">
              <a:srgbClr val="000000">
                <a:alpha val="43000"/>
              </a:srgbClr>
            </a:outerShdw>
          </a:effectLst>
        </p:spPr>
      </p:pic>
      <p:pic>
        <p:nvPicPr>
          <p:cNvPr id="12" name="object 5">
            <a:extLst>
              <a:ext uri="{FF2B5EF4-FFF2-40B4-BE49-F238E27FC236}">
                <a16:creationId xmlns:a16="http://schemas.microsoft.com/office/drawing/2014/main" id="{C5605431-7345-C656-E49D-A85C6A33D719}"/>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
        <p:nvSpPr>
          <p:cNvPr id="13" name="Content Placeholder 2">
            <a:extLst>
              <a:ext uri="{FF2B5EF4-FFF2-40B4-BE49-F238E27FC236}">
                <a16:creationId xmlns:a16="http://schemas.microsoft.com/office/drawing/2014/main" id="{1435EF2B-0859-488B-1D2F-D0385C53E767}"/>
              </a:ext>
            </a:extLst>
          </p:cNvPr>
          <p:cNvSpPr txBox="1">
            <a:spLocks/>
          </p:cNvSpPr>
          <p:nvPr/>
        </p:nvSpPr>
        <p:spPr>
          <a:xfrm>
            <a:off x="6659825" y="2657060"/>
            <a:ext cx="4380707" cy="321187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Assessment Date – date assessment was completed in HMIS </a:t>
            </a:r>
          </a:p>
          <a:p>
            <a:r>
              <a:rPr lang="en-US" dirty="0"/>
              <a:t>Date Identified – date of initial contact with a person experiencing homelessness in any program or at any other point of homeless entry. </a:t>
            </a:r>
          </a:p>
          <a:p>
            <a:r>
              <a:rPr lang="en-US" dirty="0"/>
              <a:t>Verified Chronic – Only CE can verify chronicity. For those that are presumed chronic, select “Presumed Chronic” </a:t>
            </a:r>
          </a:p>
          <a:p>
            <a:endParaRPr lang="en-US" dirty="0"/>
          </a:p>
        </p:txBody>
      </p:sp>
    </p:spTree>
    <p:extLst>
      <p:ext uri="{BB962C8B-B14F-4D97-AF65-F5344CB8AC3E}">
        <p14:creationId xmlns:p14="http://schemas.microsoft.com/office/powerpoint/2010/main" val="1042572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7B34A-CCEB-3B48-DA17-24C1AA165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FEAEE-3773-3837-CA4C-7155FCC13BC7}"/>
              </a:ext>
            </a:extLst>
          </p:cNvPr>
          <p:cNvSpPr>
            <a:spLocks noGrp="1"/>
          </p:cNvSpPr>
          <p:nvPr>
            <p:ph type="title"/>
          </p:nvPr>
        </p:nvSpPr>
        <p:spPr>
          <a:xfrm>
            <a:off x="1902891" y="911680"/>
            <a:ext cx="8154444" cy="706964"/>
          </a:xfrm>
        </p:spPr>
        <p:txBody>
          <a:bodyPr/>
          <a:lstStyle/>
          <a:p>
            <a:r>
              <a:rPr lang="en-US" dirty="0"/>
              <a:t>To Verify Chronicity: </a:t>
            </a:r>
          </a:p>
        </p:txBody>
      </p:sp>
      <p:sp>
        <p:nvSpPr>
          <p:cNvPr id="4" name="Content Placeholder 3">
            <a:extLst>
              <a:ext uri="{FF2B5EF4-FFF2-40B4-BE49-F238E27FC236}">
                <a16:creationId xmlns:a16="http://schemas.microsoft.com/office/drawing/2014/main" id="{D5B650D9-32DB-977D-8F77-BB71189DEE3A}"/>
              </a:ext>
            </a:extLst>
          </p:cNvPr>
          <p:cNvSpPr>
            <a:spLocks noGrp="1"/>
          </p:cNvSpPr>
          <p:nvPr>
            <p:ph sz="half" idx="2"/>
          </p:nvPr>
        </p:nvSpPr>
        <p:spPr>
          <a:xfrm>
            <a:off x="434929" y="2717683"/>
            <a:ext cx="5948454" cy="3416300"/>
          </a:xfrm>
        </p:spPr>
        <p:txBody>
          <a:bodyPr>
            <a:normAutofit/>
          </a:bodyPr>
          <a:lstStyle/>
          <a:p>
            <a:r>
              <a:rPr lang="en-US" dirty="0"/>
              <a:t>Ensure that the Chronic/PSH BNL is selected on Profile Screen </a:t>
            </a:r>
          </a:p>
          <a:p>
            <a:r>
              <a:rPr lang="en-US" dirty="0"/>
              <a:t>Select “Presumed Chronic” </a:t>
            </a:r>
          </a:p>
          <a:p>
            <a:r>
              <a:rPr lang="en-US" dirty="0"/>
              <a:t>Complete Homeless Verification Form with unsheltered/non-HMIS homeless time </a:t>
            </a:r>
          </a:p>
          <a:p>
            <a:r>
              <a:rPr lang="en-US" dirty="0"/>
              <a:t>Upload the Homeless Verification Form to HMIS </a:t>
            </a:r>
          </a:p>
          <a:p>
            <a:r>
              <a:rPr lang="en-US" dirty="0"/>
              <a:t>Send an email to CE notifying them that the above form is in HMIS </a:t>
            </a:r>
          </a:p>
          <a:p>
            <a:pPr lvl="1"/>
            <a:r>
              <a:rPr lang="en-US" dirty="0"/>
              <a:t>CE ONLY changes BNL Assessment = “Verified Chronic” &amp; adds days </a:t>
            </a:r>
          </a:p>
          <a:p>
            <a:pPr marL="457200" lvl="1" indent="0">
              <a:buNone/>
            </a:pPr>
            <a:endParaRPr lang="en-US" dirty="0"/>
          </a:p>
        </p:txBody>
      </p:sp>
      <p:pic>
        <p:nvPicPr>
          <p:cNvPr id="5" name="Graphic 4" descr="Information with solid fill">
            <a:extLst>
              <a:ext uri="{FF2B5EF4-FFF2-40B4-BE49-F238E27FC236}">
                <a16:creationId xmlns:a16="http://schemas.microsoft.com/office/drawing/2014/main" id="{A2827ADE-910B-FDA0-616D-8F01D3F87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983" y="724017"/>
            <a:ext cx="1082291" cy="1082291"/>
          </a:xfrm>
          <a:prstGeom prst="roundRect">
            <a:avLst>
              <a:gd name="adj" fmla="val 1858"/>
            </a:avLst>
          </a:prstGeom>
          <a:effectLst>
            <a:outerShdw blurRad="50800" dist="50800" dir="5400000" algn="tl" rotWithShape="0">
              <a:srgbClr val="000000">
                <a:alpha val="43000"/>
              </a:srgbClr>
            </a:outerShdw>
          </a:effectLst>
        </p:spPr>
      </p:pic>
      <p:pic>
        <p:nvPicPr>
          <p:cNvPr id="9" name="object 5">
            <a:extLst>
              <a:ext uri="{FF2B5EF4-FFF2-40B4-BE49-F238E27FC236}">
                <a16:creationId xmlns:a16="http://schemas.microsoft.com/office/drawing/2014/main" id="{02009B2A-0BB0-D6CE-CC9B-03FB90E7055A}"/>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8" name="Content Placeholder 7">
            <a:extLst>
              <a:ext uri="{FF2B5EF4-FFF2-40B4-BE49-F238E27FC236}">
                <a16:creationId xmlns:a16="http://schemas.microsoft.com/office/drawing/2014/main" id="{045CC432-665D-B173-06B9-8E8DD607C5C1}"/>
              </a:ext>
            </a:extLst>
          </p:cNvPr>
          <p:cNvPicPr>
            <a:picLocks noGrp="1" noChangeAspect="1"/>
          </p:cNvPicPr>
          <p:nvPr>
            <p:ph sz="half" idx="1"/>
          </p:nvPr>
        </p:nvPicPr>
        <p:blipFill>
          <a:blip r:embed="rId6"/>
          <a:stretch>
            <a:fillRect/>
          </a:stretch>
        </p:blipFill>
        <p:spPr>
          <a:xfrm>
            <a:off x="6557533" y="0"/>
            <a:ext cx="5345304" cy="6918570"/>
          </a:xfrm>
          <a:prstGeom prst="rect">
            <a:avLst/>
          </a:prstGeom>
          <a:ln>
            <a:solidFill>
              <a:schemeClr val="accent1"/>
            </a:solidFill>
          </a:ln>
        </p:spPr>
      </p:pic>
    </p:spTree>
    <p:extLst>
      <p:ext uri="{BB962C8B-B14F-4D97-AF65-F5344CB8AC3E}">
        <p14:creationId xmlns:p14="http://schemas.microsoft.com/office/powerpoint/2010/main" val="936374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removed="0"/>
</clbl:labelList>
</file>

<file path=docProps/app.xml><?xml version="1.0" encoding="utf-8"?>
<Properties xmlns="http://schemas.openxmlformats.org/officeDocument/2006/extended-properties" xmlns:vt="http://schemas.openxmlformats.org/officeDocument/2006/docPropsVTypes">
  <Template>Ion Boardroom</Template>
  <TotalTime>334</TotalTime>
  <Words>1488</Words>
  <Application>Microsoft Office PowerPoint</Application>
  <PresentationFormat>Widescreen</PresentationFormat>
  <Paragraphs>202</Paragraphs>
  <Slides>27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Century Gothic</vt:lpstr>
      <vt:lpstr>Wingdings</vt:lpstr>
      <vt:lpstr>Wingdings 3</vt:lpstr>
      <vt:lpstr>Ion Boardroom</vt:lpstr>
      <vt:lpstr>HMIS By-Name List Refresher Training</vt:lpstr>
      <vt:lpstr>Housekeeping</vt:lpstr>
      <vt:lpstr>Agenda</vt:lpstr>
      <vt:lpstr>By-Name List Activation</vt:lpstr>
      <vt:lpstr>Participants to Activate</vt:lpstr>
      <vt:lpstr>HMIS Data Entry Process</vt:lpstr>
      <vt:lpstr>By-Name List Assessment</vt:lpstr>
      <vt:lpstr>BNL Assessments</vt:lpstr>
      <vt:lpstr>To Verify Chronicity: </vt:lpstr>
      <vt:lpstr>HMIS Data Entry Process</vt:lpstr>
      <vt:lpstr>Housing Offer Assessments</vt:lpstr>
      <vt:lpstr>Housing Offer Assessments </vt:lpstr>
      <vt:lpstr>Accepting and Denying Offers</vt:lpstr>
      <vt:lpstr>HMIS Data Entry Process</vt:lpstr>
      <vt:lpstr>Housing Offer Forms</vt:lpstr>
      <vt:lpstr>When is a Housing Offer Form Needed?</vt:lpstr>
      <vt:lpstr>Completing HOF </vt:lpstr>
      <vt:lpstr>Uploading HOFs </vt:lpstr>
      <vt:lpstr>HMIS Data Entry Process</vt:lpstr>
      <vt:lpstr>By-Name List Inactivation</vt:lpstr>
      <vt:lpstr>When to Inactivate?</vt:lpstr>
      <vt:lpstr>HMIS Data Entry Process</vt:lpstr>
      <vt:lpstr>By-Name List Reactivation</vt:lpstr>
      <vt:lpstr>BNL Reactivation </vt:lpstr>
      <vt:lpstr>Friday Housing Meetings</vt:lpstr>
      <vt:lpstr>Friday Housing Meetings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HMIS End User Workgroup</dc:title>
  <dc:creator>Nicholas Butina</dc:creator>
  <cp:lastModifiedBy>Larson, Amanda</cp:lastModifiedBy>
  <cp:revision>10</cp:revision>
  <dcterms:created xsi:type="dcterms:W3CDTF">2023-09-12T14:22:30Z</dcterms:created>
  <dcterms:modified xsi:type="dcterms:W3CDTF">2026-01-22T16:02:22Z</dcterms:modified>
</cp:coreProperties>
</file>