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6"/>
  </p:notesMasterIdLst>
  <p:handoutMasterIdLst>
    <p:handoutMasterId r:id="rId27"/>
  </p:handoutMasterIdLst>
  <p:sldIdLst>
    <p:sldId id="410" r:id="rId5"/>
    <p:sldId id="383" r:id="rId6"/>
    <p:sldId id="414" r:id="rId7"/>
    <p:sldId id="415" r:id="rId8"/>
    <p:sldId id="417" r:id="rId9"/>
    <p:sldId id="431" r:id="rId10"/>
    <p:sldId id="418" r:id="rId11"/>
    <p:sldId id="419" r:id="rId12"/>
    <p:sldId id="420" r:id="rId13"/>
    <p:sldId id="421" r:id="rId14"/>
    <p:sldId id="433" r:id="rId15"/>
    <p:sldId id="422" r:id="rId16"/>
    <p:sldId id="423" r:id="rId17"/>
    <p:sldId id="432" r:id="rId18"/>
    <p:sldId id="428" r:id="rId19"/>
    <p:sldId id="424" r:id="rId20"/>
    <p:sldId id="425" r:id="rId21"/>
    <p:sldId id="426" r:id="rId22"/>
    <p:sldId id="427" r:id="rId23"/>
    <p:sldId id="429" r:id="rId24"/>
    <p:sldId id="43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6327" autoAdjust="0"/>
  </p:normalViewPr>
  <p:slideViewPr>
    <p:cSldViewPr snapToGrid="0">
      <p:cViewPr varScale="1">
        <p:scale>
          <a:sx n="159" d="100"/>
          <a:sy n="159" d="100"/>
        </p:scale>
        <p:origin x="186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2024-04-04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2024-04-04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nbutina@cuyahogacounty.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2B1A43-8439-480B-3060-FBA579082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465" y="787889"/>
            <a:ext cx="3370439" cy="2915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YHDP – HMIS Data &amp; 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6CCA5-9FE8-A577-4A9F-A7E5EA642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DAC3D-91BC-7F61-0C9C-6C3F97A81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979" y="220321"/>
            <a:ext cx="9716573" cy="1680205"/>
          </a:xfrm>
        </p:spPr>
        <p:txBody>
          <a:bodyPr/>
          <a:lstStyle/>
          <a:p>
            <a:r>
              <a:rPr lang="en-US" dirty="0"/>
              <a:t>Federal Partner Program Specific Data Elements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06D207-7D6F-12DF-F071-9D934BB2221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10501735"/>
              </p:ext>
            </p:extLst>
          </p:nvPr>
        </p:nvGraphicFramePr>
        <p:xfrm>
          <a:off x="3657600" y="2281238"/>
          <a:ext cx="7810500" cy="335915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71977">
                  <a:extLst>
                    <a:ext uri="{9D8B030D-6E8A-4147-A177-3AD203B41FA5}">
                      <a16:colId xmlns:a16="http://schemas.microsoft.com/office/drawing/2014/main" val="194305745"/>
                    </a:ext>
                  </a:extLst>
                </a:gridCol>
                <a:gridCol w="2517820">
                  <a:extLst>
                    <a:ext uri="{9D8B030D-6E8A-4147-A177-3AD203B41FA5}">
                      <a16:colId xmlns:a16="http://schemas.microsoft.com/office/drawing/2014/main" val="2592171796"/>
                    </a:ext>
                  </a:extLst>
                </a:gridCol>
                <a:gridCol w="1242811">
                  <a:extLst>
                    <a:ext uri="{9D8B030D-6E8A-4147-A177-3AD203B41FA5}">
                      <a16:colId xmlns:a16="http://schemas.microsoft.com/office/drawing/2014/main" val="2105835757"/>
                    </a:ext>
                  </a:extLst>
                </a:gridCol>
                <a:gridCol w="1236372">
                  <a:extLst>
                    <a:ext uri="{9D8B030D-6E8A-4147-A177-3AD203B41FA5}">
                      <a16:colId xmlns:a16="http://schemas.microsoft.com/office/drawing/2014/main" val="1260058676"/>
                    </a:ext>
                  </a:extLst>
                </a:gridCol>
                <a:gridCol w="1641520">
                  <a:extLst>
                    <a:ext uri="{9D8B030D-6E8A-4147-A177-3AD203B41FA5}">
                      <a16:colId xmlns:a16="http://schemas.microsoft.com/office/drawing/2014/main" val="3704249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693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Youth Education Status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7460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Translation Assistance Needed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558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Sexual Orientation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Creation/Start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884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Health Status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845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Dental Health Status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672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Mental Health Status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137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Pregnancy Status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Annual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3292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788ED12-6BFF-3117-A9E6-EA5237214CCC}"/>
              </a:ext>
            </a:extLst>
          </p:cNvPr>
          <p:cNvSpPr txBox="1"/>
          <p:nvPr/>
        </p:nvSpPr>
        <p:spPr>
          <a:xfrm>
            <a:off x="497769" y="2421228"/>
            <a:ext cx="2560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are required by specific programs funded by a federal partner (e.g., CoC, RHY, YHDP, VA, etc.)</a:t>
            </a:r>
          </a:p>
        </p:txBody>
      </p:sp>
      <p:pic>
        <p:nvPicPr>
          <p:cNvPr id="5" name="Graphic 4" descr="Handshake with solid fill">
            <a:extLst>
              <a:ext uri="{FF2B5EF4-FFF2-40B4-BE49-F238E27FC236}">
                <a16:creationId xmlns:a16="http://schemas.microsoft.com/office/drawing/2014/main" id="{E32CEAC8-33BE-645D-95A6-7318FBA74F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448" y="635573"/>
            <a:ext cx="1195803" cy="119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715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6CCA5-9FE8-A577-4A9F-A7E5EA642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DAC3D-91BC-7F61-0C9C-6C3F97A81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979" y="220321"/>
            <a:ext cx="9716573" cy="1680205"/>
          </a:xfrm>
        </p:spPr>
        <p:txBody>
          <a:bodyPr/>
          <a:lstStyle/>
          <a:p>
            <a:r>
              <a:rPr lang="en-US" dirty="0"/>
              <a:t>Federal Partner Program Specific Data Elements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06D207-7D6F-12DF-F071-9D934BB2221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8743328"/>
              </p:ext>
            </p:extLst>
          </p:nvPr>
        </p:nvGraphicFramePr>
        <p:xfrm>
          <a:off x="3657600" y="2281238"/>
          <a:ext cx="7810500" cy="33578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71977">
                  <a:extLst>
                    <a:ext uri="{9D8B030D-6E8A-4147-A177-3AD203B41FA5}">
                      <a16:colId xmlns:a16="http://schemas.microsoft.com/office/drawing/2014/main" val="194305745"/>
                    </a:ext>
                  </a:extLst>
                </a:gridCol>
                <a:gridCol w="2517820">
                  <a:extLst>
                    <a:ext uri="{9D8B030D-6E8A-4147-A177-3AD203B41FA5}">
                      <a16:colId xmlns:a16="http://schemas.microsoft.com/office/drawing/2014/main" val="2592171796"/>
                    </a:ext>
                  </a:extLst>
                </a:gridCol>
                <a:gridCol w="1242811">
                  <a:extLst>
                    <a:ext uri="{9D8B030D-6E8A-4147-A177-3AD203B41FA5}">
                      <a16:colId xmlns:a16="http://schemas.microsoft.com/office/drawing/2014/main" val="2105835757"/>
                    </a:ext>
                  </a:extLst>
                </a:gridCol>
                <a:gridCol w="1236372">
                  <a:extLst>
                    <a:ext uri="{9D8B030D-6E8A-4147-A177-3AD203B41FA5}">
                      <a16:colId xmlns:a16="http://schemas.microsoft.com/office/drawing/2014/main" val="1260058676"/>
                    </a:ext>
                  </a:extLst>
                </a:gridCol>
                <a:gridCol w="1641520">
                  <a:extLst>
                    <a:ext uri="{9D8B030D-6E8A-4147-A177-3AD203B41FA5}">
                      <a16:colId xmlns:a16="http://schemas.microsoft.com/office/drawing/2014/main" val="3704249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693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Formerly a Ward of Child Welfare/Foster Care Agency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7460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If yes, number of years?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558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If less than 1 year, number of months?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884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Formerly a Ward of Juvenile Justice System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845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If yes, number of years?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672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If less than 1 year, number of months?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137984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788ED12-6BFF-3117-A9E6-EA5237214CCC}"/>
              </a:ext>
            </a:extLst>
          </p:cNvPr>
          <p:cNvSpPr txBox="1"/>
          <p:nvPr/>
        </p:nvSpPr>
        <p:spPr>
          <a:xfrm>
            <a:off x="497769" y="2421228"/>
            <a:ext cx="2560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are required by specific programs funded by a federal partner (e.g., CoC, RHY, YHDP, VA, etc.)</a:t>
            </a:r>
          </a:p>
        </p:txBody>
      </p:sp>
      <p:pic>
        <p:nvPicPr>
          <p:cNvPr id="5" name="Graphic 4" descr="Handshake with solid fill">
            <a:extLst>
              <a:ext uri="{FF2B5EF4-FFF2-40B4-BE49-F238E27FC236}">
                <a16:creationId xmlns:a16="http://schemas.microsoft.com/office/drawing/2014/main" id="{E32CEAC8-33BE-645D-95A6-7318FBA74F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448" y="635573"/>
            <a:ext cx="1195803" cy="119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431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2F720-D329-574D-1BC8-3324A9462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1135DE-5EC8-2513-5F54-F0913E4ACCA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4168270"/>
              </p:ext>
            </p:extLst>
          </p:nvPr>
        </p:nvGraphicFramePr>
        <p:xfrm>
          <a:off x="3657600" y="2281238"/>
          <a:ext cx="7810500" cy="4099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71977">
                  <a:extLst>
                    <a:ext uri="{9D8B030D-6E8A-4147-A177-3AD203B41FA5}">
                      <a16:colId xmlns:a16="http://schemas.microsoft.com/office/drawing/2014/main" val="194305745"/>
                    </a:ext>
                  </a:extLst>
                </a:gridCol>
                <a:gridCol w="2801155">
                  <a:extLst>
                    <a:ext uri="{9D8B030D-6E8A-4147-A177-3AD203B41FA5}">
                      <a16:colId xmlns:a16="http://schemas.microsoft.com/office/drawing/2014/main" val="2592171796"/>
                    </a:ext>
                  </a:extLst>
                </a:gridCol>
                <a:gridCol w="1255691">
                  <a:extLst>
                    <a:ext uri="{9D8B030D-6E8A-4147-A177-3AD203B41FA5}">
                      <a16:colId xmlns:a16="http://schemas.microsoft.com/office/drawing/2014/main" val="210583575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60058676"/>
                    </a:ext>
                  </a:extLst>
                </a:gridCol>
                <a:gridCol w="1210077">
                  <a:extLst>
                    <a:ext uri="{9D8B030D-6E8A-4147-A177-3AD203B41FA5}">
                      <a16:colId xmlns:a16="http://schemas.microsoft.com/office/drawing/2014/main" val="3704249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693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Project Completion Status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7460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If client expelled/terminated involuntarily, reason?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558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Safe and Appropriate Exit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884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Determined safe by client?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845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Determined safe by caseworker?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672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Permanent positive adult connections outside of project?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137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Permanent positive peer connections outside of project?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329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Permanent positive community connections outside of project?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57173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FC6B1B-EB7E-7C9A-51EE-2039BC7BC911}"/>
              </a:ext>
            </a:extLst>
          </p:cNvPr>
          <p:cNvSpPr txBox="1"/>
          <p:nvPr/>
        </p:nvSpPr>
        <p:spPr>
          <a:xfrm>
            <a:off x="497769" y="2421228"/>
            <a:ext cx="2560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are required by specific programs funded by a federal partner (e.g., CoC, RHY, YHDP, VA, etc.)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8B5A2C6-466A-B99F-F608-94FE89CF29DF}"/>
              </a:ext>
            </a:extLst>
          </p:cNvPr>
          <p:cNvSpPr txBox="1">
            <a:spLocks/>
          </p:cNvSpPr>
          <p:nvPr/>
        </p:nvSpPr>
        <p:spPr>
          <a:xfrm>
            <a:off x="1892979" y="151171"/>
            <a:ext cx="9716573" cy="168020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Federal Partner Program Specific Data Elements</a:t>
            </a:r>
          </a:p>
        </p:txBody>
      </p:sp>
      <p:pic>
        <p:nvPicPr>
          <p:cNvPr id="5" name="Graphic 4" descr="Handshake with solid fill">
            <a:extLst>
              <a:ext uri="{FF2B5EF4-FFF2-40B4-BE49-F238E27FC236}">
                <a16:creationId xmlns:a16="http://schemas.microsoft.com/office/drawing/2014/main" id="{4D61E884-7D08-2C1C-4B08-AEBD9AD8D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448" y="635573"/>
            <a:ext cx="1195803" cy="119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476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D619-92C1-14AC-FC47-BCAB27159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697B7-2B67-3345-22CB-301340A1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611" y="865640"/>
            <a:ext cx="10399868" cy="914400"/>
          </a:xfrm>
        </p:spPr>
        <p:txBody>
          <a:bodyPr/>
          <a:lstStyle/>
          <a:p>
            <a:r>
              <a:rPr lang="en-US" dirty="0"/>
              <a:t>Local Required Data Elements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BE021B-DF6E-C3E4-1885-F2DE86330829}"/>
              </a:ext>
            </a:extLst>
          </p:cNvPr>
          <p:cNvSpPr txBox="1"/>
          <p:nvPr/>
        </p:nvSpPr>
        <p:spPr>
          <a:xfrm>
            <a:off x="497768" y="2421228"/>
            <a:ext cx="27441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required at a local level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for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HoHs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only at time of occurrence.</a:t>
            </a: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All set up as one-time services rather than long-term.</a:t>
            </a:r>
          </a:p>
        </p:txBody>
      </p:sp>
      <p:pic>
        <p:nvPicPr>
          <p:cNvPr id="4" name="Graphic 3" descr="City with solid fill">
            <a:extLst>
              <a:ext uri="{FF2B5EF4-FFF2-40B4-BE49-F238E27FC236}">
                <a16:creationId xmlns:a16="http://schemas.microsoft.com/office/drawing/2014/main" id="{15208C34-E5FF-E974-D431-DADD70096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285" y="988453"/>
            <a:ext cx="914400" cy="9144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E66695-9BB6-DF33-889D-38089FDC4C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599" y="2282007"/>
            <a:ext cx="4256117" cy="4268421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YHDP Case Management Services</a:t>
            </a:r>
          </a:p>
          <a:p>
            <a:pPr lvl="1"/>
            <a:r>
              <a:rPr lang="en-US" dirty="0"/>
              <a:t>Adult life skills/community engagement</a:t>
            </a:r>
          </a:p>
          <a:p>
            <a:pPr lvl="1"/>
            <a:r>
              <a:rPr lang="en-US" dirty="0"/>
              <a:t>Basic needs</a:t>
            </a:r>
          </a:p>
          <a:p>
            <a:pPr lvl="1"/>
            <a:r>
              <a:rPr lang="en-US" dirty="0"/>
              <a:t>Education/GED/Education Services</a:t>
            </a:r>
          </a:p>
          <a:p>
            <a:pPr lvl="1"/>
            <a:r>
              <a:rPr lang="en-US" dirty="0"/>
              <a:t>Employment and/or training services</a:t>
            </a:r>
          </a:p>
          <a:p>
            <a:pPr lvl="1"/>
            <a:r>
              <a:rPr lang="en-US" dirty="0"/>
              <a:t>Housing related services</a:t>
            </a:r>
          </a:p>
          <a:p>
            <a:pPr lvl="1"/>
            <a:r>
              <a:rPr lang="en-US" dirty="0"/>
              <a:t>Link to public benefits</a:t>
            </a:r>
          </a:p>
          <a:p>
            <a:pPr lvl="1"/>
            <a:r>
              <a:rPr lang="en-US" dirty="0"/>
              <a:t>Mental health or medical care</a:t>
            </a:r>
          </a:p>
          <a:p>
            <a:pPr lvl="1"/>
            <a:r>
              <a:rPr lang="en-US" dirty="0"/>
              <a:t>Other case management</a:t>
            </a:r>
          </a:p>
          <a:p>
            <a:pPr lvl="1"/>
            <a:r>
              <a:rPr lang="en-US" dirty="0"/>
              <a:t>Parenting resources</a:t>
            </a:r>
          </a:p>
          <a:p>
            <a:pPr lvl="1"/>
            <a:r>
              <a:rPr lang="en-US" dirty="0"/>
              <a:t>Referral to DV resource</a:t>
            </a:r>
          </a:p>
          <a:p>
            <a:pPr lvl="1"/>
            <a:r>
              <a:rPr lang="en-US" dirty="0"/>
              <a:t>Substance use education/prevention services/treatment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7486486-111C-F37E-446D-87EC5496B3F2}"/>
              </a:ext>
            </a:extLst>
          </p:cNvPr>
          <p:cNvSpPr txBox="1">
            <a:spLocks/>
          </p:cNvSpPr>
          <p:nvPr/>
        </p:nvSpPr>
        <p:spPr>
          <a:xfrm>
            <a:off x="8329352" y="2287538"/>
            <a:ext cx="3512772" cy="4262889"/>
          </a:xfrm>
          <a:prstGeom prst="rect">
            <a:avLst/>
          </a:prstGeom>
        </p:spPr>
        <p:txBody>
          <a:bodyPr vert="horz" lIns="0" tIns="228600" rIns="0" bIns="0" rtlCol="0">
            <a:normAutofit fontScale="70000" lnSpcReduction="20000"/>
          </a:bodyPr>
          <a:lstStyle>
            <a:lvl1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YHDP Financial Assistance</a:t>
            </a:r>
          </a:p>
          <a:p>
            <a:pPr lvl="1"/>
            <a:r>
              <a:rPr lang="en-US" dirty="0"/>
              <a:t>Application fees</a:t>
            </a:r>
          </a:p>
          <a:p>
            <a:pPr lvl="1"/>
            <a:r>
              <a:rPr lang="en-US" dirty="0"/>
              <a:t>Basic needs</a:t>
            </a:r>
          </a:p>
          <a:p>
            <a:pPr lvl="1"/>
            <a:r>
              <a:rPr lang="en-US" dirty="0"/>
              <a:t>Child care</a:t>
            </a:r>
          </a:p>
          <a:p>
            <a:pPr lvl="1"/>
            <a:r>
              <a:rPr lang="en-US" dirty="0"/>
              <a:t>Food</a:t>
            </a:r>
          </a:p>
          <a:p>
            <a:pPr lvl="1"/>
            <a:r>
              <a:rPr lang="en-US" dirty="0"/>
              <a:t>Legal fees</a:t>
            </a:r>
          </a:p>
          <a:p>
            <a:pPr lvl="1"/>
            <a:r>
              <a:rPr lang="en-US" dirty="0"/>
              <a:t>Moving costs</a:t>
            </a:r>
          </a:p>
          <a:p>
            <a:pPr lvl="1"/>
            <a:r>
              <a:rPr lang="en-US" dirty="0"/>
              <a:t>Rental Assistance</a:t>
            </a:r>
          </a:p>
          <a:p>
            <a:pPr lvl="1"/>
            <a:r>
              <a:rPr lang="en-US" dirty="0"/>
              <a:t>Security Deposit</a:t>
            </a:r>
          </a:p>
          <a:p>
            <a:pPr lvl="1"/>
            <a:r>
              <a:rPr lang="en-US" dirty="0"/>
              <a:t>Transportation/Bus Passes</a:t>
            </a:r>
          </a:p>
          <a:p>
            <a:pPr lvl="1"/>
            <a:r>
              <a:rPr lang="en-US" dirty="0"/>
              <a:t>Utility Assistance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DB69F8-6184-B036-4615-A963A6E7E0B3}"/>
              </a:ext>
            </a:extLst>
          </p:cNvPr>
          <p:cNvSpPr txBox="1"/>
          <p:nvPr/>
        </p:nvSpPr>
        <p:spPr>
          <a:xfrm>
            <a:off x="44801" y="4459362"/>
            <a:ext cx="3650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Are there other services that need to be added? Are there differences between SSO and TH/RRH? </a:t>
            </a:r>
          </a:p>
        </p:txBody>
      </p:sp>
    </p:spTree>
    <p:extLst>
      <p:ext uri="{BB962C8B-B14F-4D97-AF65-F5344CB8AC3E}">
        <p14:creationId xmlns:p14="http://schemas.microsoft.com/office/powerpoint/2010/main" val="3312919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F78CD-11C4-4FDA-B64A-2B9C17D9C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timeliness…</a:t>
            </a:r>
          </a:p>
        </p:txBody>
      </p:sp>
      <p:pic>
        <p:nvPicPr>
          <p:cNvPr id="4" name="Graphic 3" descr="Meeting with solid fill">
            <a:extLst>
              <a:ext uri="{FF2B5EF4-FFF2-40B4-BE49-F238E27FC236}">
                <a16:creationId xmlns:a16="http://schemas.microsoft.com/office/drawing/2014/main" id="{1E783E71-0F8B-F5A8-BBBA-677DC2DC2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0810" y="2456477"/>
            <a:ext cx="1513041" cy="15130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9935D-5524-BB15-D556-29CF5C43AD7D}"/>
              </a:ext>
            </a:extLst>
          </p:cNvPr>
          <p:cNvSpPr txBox="1"/>
          <p:nvPr/>
        </p:nvSpPr>
        <p:spPr>
          <a:xfrm>
            <a:off x="1480312" y="3784852"/>
            <a:ext cx="3034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Nav Collab = 2 business days</a:t>
            </a:r>
          </a:p>
        </p:txBody>
      </p:sp>
      <p:pic>
        <p:nvPicPr>
          <p:cNvPr id="6" name="Graphic 5" descr="Renovation (House With Sparkles) with solid fill">
            <a:extLst>
              <a:ext uri="{FF2B5EF4-FFF2-40B4-BE49-F238E27FC236}">
                <a16:creationId xmlns:a16="http://schemas.microsoft.com/office/drawing/2014/main" id="{E66766C9-AF99-3D17-5C4E-E70C7961E3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50818" y="2456701"/>
            <a:ext cx="1328487" cy="13284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2ADFD6-73EA-C082-384A-3B4328049B44}"/>
              </a:ext>
            </a:extLst>
          </p:cNvPr>
          <p:cNvSpPr txBox="1"/>
          <p:nvPr/>
        </p:nvSpPr>
        <p:spPr>
          <a:xfrm>
            <a:off x="5614736" y="3788002"/>
            <a:ext cx="22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 = 1 business days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9BE3A3-46EB-083D-443E-F5460644EAD0}"/>
              </a:ext>
            </a:extLst>
          </p:cNvPr>
          <p:cNvSpPr txBox="1"/>
          <p:nvPr/>
        </p:nvSpPr>
        <p:spPr>
          <a:xfrm>
            <a:off x="8566667" y="3784852"/>
            <a:ext cx="2430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RRH = 2 business days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CCA3BF-36CA-E6FA-4165-F85825C0D4F9}"/>
              </a:ext>
            </a:extLst>
          </p:cNvPr>
          <p:cNvSpPr txBox="1"/>
          <p:nvPr/>
        </p:nvSpPr>
        <p:spPr>
          <a:xfrm>
            <a:off x="3566359" y="4259979"/>
            <a:ext cx="50592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Universal data elements, Program specific data elements, enrollments, and exits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F02D9B-FF9F-E10C-28F7-DB7673F96156}"/>
              </a:ext>
            </a:extLst>
          </p:cNvPr>
          <p:cNvSpPr txBox="1"/>
          <p:nvPr/>
        </p:nvSpPr>
        <p:spPr>
          <a:xfrm>
            <a:off x="3234286" y="5832790"/>
            <a:ext cx="5723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</a:t>
            </a:r>
            <a:r>
              <a:rPr lang="en-US" sz="1800" b="1" dirty="0">
                <a:solidFill>
                  <a:schemeClr val="bg1"/>
                </a:solidFill>
              </a:rPr>
              <a:t>ervice transactions can be completed on monthly basis.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Must be completed before 15</a:t>
            </a:r>
            <a:r>
              <a:rPr lang="en-US" b="1" baseline="30000" dirty="0">
                <a:solidFill>
                  <a:schemeClr val="bg1"/>
                </a:solidFill>
              </a:rPr>
              <a:t>th</a:t>
            </a:r>
            <a:r>
              <a:rPr lang="en-US" b="1" dirty="0">
                <a:solidFill>
                  <a:schemeClr val="bg1"/>
                </a:solidFill>
              </a:rPr>
              <a:t> of the following month!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75284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19291-C67A-0B7B-3452-4F52C2C98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Monitor with solid fill">
            <a:extLst>
              <a:ext uri="{FF2B5EF4-FFF2-40B4-BE49-F238E27FC236}">
                <a16:creationId xmlns:a16="http://schemas.microsoft.com/office/drawing/2014/main" id="{6EB127BA-4B98-12B0-83D5-C2BF3C843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28601" y="-361747"/>
            <a:ext cx="4488182" cy="467657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0B3885B-20AA-357D-0EC9-A50A8EFD2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Live Demo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8DF5615-56A7-82A1-C6CB-5C23208BEE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 dirty="0"/>
              <a:t>Review all data elements</a:t>
            </a:r>
          </a:p>
        </p:txBody>
      </p:sp>
    </p:spTree>
    <p:extLst>
      <p:ext uri="{BB962C8B-B14F-4D97-AF65-F5344CB8AC3E}">
        <p14:creationId xmlns:p14="http://schemas.microsoft.com/office/powerpoint/2010/main" val="15626181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B7A07-B4EE-B9FF-E205-416894BB0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Document with solid fill">
            <a:extLst>
              <a:ext uri="{FF2B5EF4-FFF2-40B4-BE49-F238E27FC236}">
                <a16:creationId xmlns:a16="http://schemas.microsoft.com/office/drawing/2014/main" id="{53BF0A34-FD74-DC2C-7778-36B8862464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37504" y="-102550"/>
            <a:ext cx="4261851" cy="426185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97F8E41-0BB0-B3F3-5849-067EDE42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YHDP Reporting Requirements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1AC9D56-D077-C135-B4ED-F3F5960190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546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47464-06F2-C247-3415-DE9745496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867F17-EDEB-996E-764A-0029BE527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224792"/>
            <a:ext cx="9778365" cy="707323"/>
          </a:xfrm>
        </p:spPr>
        <p:txBody>
          <a:bodyPr/>
          <a:lstStyle/>
          <a:p>
            <a:r>
              <a:rPr lang="en-US" dirty="0"/>
              <a:t>Reporting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3A7D2A-A90B-5B32-A68F-E8C627E8F24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4490827" cy="174736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QPR – Quarterly Performance Report</a:t>
            </a:r>
          </a:p>
          <a:p>
            <a:pPr marL="626364" lvl="1" indent="-342900"/>
            <a:r>
              <a:rPr lang="en-US" b="1" dirty="0"/>
              <a:t>Quarterly reports due in April, July, October, &amp; January</a:t>
            </a:r>
          </a:p>
          <a:p>
            <a:pPr marL="626364" lvl="1" indent="-342900"/>
            <a:r>
              <a:rPr lang="en-US" b="1" dirty="0"/>
              <a:t>Uploaded into SAGE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5B18E1-0381-C6D5-5B14-5243A9D66CF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94359" y="4518204"/>
            <a:ext cx="4490827" cy="1882596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APR – Annual Performance Report</a:t>
            </a:r>
          </a:p>
          <a:p>
            <a:pPr marL="626364" lvl="1" indent="-342900"/>
            <a:r>
              <a:rPr lang="en-US" b="1" dirty="0"/>
              <a:t>Annual reports due at end of year (due date not set)</a:t>
            </a:r>
          </a:p>
          <a:p>
            <a:pPr marL="626364" lvl="1" indent="-342900"/>
            <a:r>
              <a:rPr lang="en-US" b="1" dirty="0"/>
              <a:t>Uploaded into SAGE</a:t>
            </a:r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E7CC112E-418E-6441-3DA6-1CE53C82358D}"/>
              </a:ext>
            </a:extLst>
          </p:cNvPr>
          <p:cNvSpPr txBox="1">
            <a:spLocks/>
          </p:cNvSpPr>
          <p:nvPr/>
        </p:nvSpPr>
        <p:spPr>
          <a:xfrm>
            <a:off x="6096000" y="2676525"/>
            <a:ext cx="4490827" cy="3531092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943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DQM – Data Quality Monitoring</a:t>
            </a:r>
          </a:p>
          <a:p>
            <a:pPr marL="626364" lvl="1" indent="-342900"/>
            <a:r>
              <a:rPr lang="en-US" b="1" dirty="0"/>
              <a:t>Monthly reports due to OHS on 15</a:t>
            </a:r>
            <a:r>
              <a:rPr lang="en-US" b="1" baseline="30000" dirty="0"/>
              <a:t>th</a:t>
            </a:r>
            <a:r>
              <a:rPr lang="en-US" b="1" dirty="0"/>
              <a:t> of every month for previous month</a:t>
            </a:r>
          </a:p>
          <a:p>
            <a:pPr marL="626364" lvl="1" indent="-342900"/>
            <a:r>
              <a:rPr lang="en-US" b="1" dirty="0"/>
              <a:t>Reviewed by OHS and returned with errors/issues to fix</a:t>
            </a:r>
          </a:p>
          <a:p>
            <a:pPr marL="626364" lvl="1" indent="-342900"/>
            <a:r>
              <a:rPr lang="en-US" b="1" dirty="0"/>
              <a:t>All HMIS-participating projects are required to submit DQM reports</a:t>
            </a:r>
          </a:p>
        </p:txBody>
      </p:sp>
    </p:spTree>
    <p:extLst>
      <p:ext uri="{BB962C8B-B14F-4D97-AF65-F5344CB8AC3E}">
        <p14:creationId xmlns:p14="http://schemas.microsoft.com/office/powerpoint/2010/main" val="20031364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16587-665E-5D23-CCC8-8F2C8411C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6CB3ED-90F8-DDB3-6092-090B7C616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Performance Reporting (APR)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D4F3FB5-5222-194B-FB13-FD4FF57C37F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18487127"/>
              </p:ext>
            </p:extLst>
          </p:nvPr>
        </p:nvGraphicFramePr>
        <p:xfrm>
          <a:off x="593725" y="2281238"/>
          <a:ext cx="6788148" cy="4079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00247">
                  <a:extLst>
                    <a:ext uri="{9D8B030D-6E8A-4147-A177-3AD203B41FA5}">
                      <a16:colId xmlns:a16="http://schemas.microsoft.com/office/drawing/2014/main" val="2736617792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177481038"/>
                    </a:ext>
                  </a:extLst>
                </a:gridCol>
                <a:gridCol w="1277287">
                  <a:extLst>
                    <a:ext uri="{9D8B030D-6E8A-4147-A177-3AD203B41FA5}">
                      <a16:colId xmlns:a16="http://schemas.microsoft.com/office/drawing/2014/main" val="3945568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Required with 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TH/RRH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281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Grant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1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Bed &amp; Unit 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04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Contact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705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Performance Accomplishments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841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Financial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8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Program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54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Additional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071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APR CSV Upload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956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YHDP Supplemental Questions (Narrative)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38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Supplemental CSV Upload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43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561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2F0E7-493A-353D-60CA-B65250064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414B01-5ECD-1F51-3B2F-508E0D474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Performance Reporting (QPR)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4C9D7EA-0113-CB68-C887-E3DA7DA326A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77539543"/>
              </p:ext>
            </p:extLst>
          </p:nvPr>
        </p:nvGraphicFramePr>
        <p:xfrm>
          <a:off x="593959" y="2841469"/>
          <a:ext cx="6788148" cy="2966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00247">
                  <a:extLst>
                    <a:ext uri="{9D8B030D-6E8A-4147-A177-3AD203B41FA5}">
                      <a16:colId xmlns:a16="http://schemas.microsoft.com/office/drawing/2014/main" val="2736617792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177481038"/>
                    </a:ext>
                  </a:extLst>
                </a:gridCol>
                <a:gridCol w="1277287">
                  <a:extLst>
                    <a:ext uri="{9D8B030D-6E8A-4147-A177-3AD203B41FA5}">
                      <a16:colId xmlns:a16="http://schemas.microsoft.com/office/drawing/2014/main" val="3945568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Required with QPR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TH/RRH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281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Grant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1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Performance Accomplishments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904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APR CSV Upload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705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SRT CSV Upload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841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QPR Supplemental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8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Contact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54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Additional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071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3910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1132514"/>
            <a:ext cx="5884383" cy="66734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pic>
        <p:nvPicPr>
          <p:cNvPr id="4" name="Graphic 3" descr="Single gear with solid fill">
            <a:extLst>
              <a:ext uri="{FF2B5EF4-FFF2-40B4-BE49-F238E27FC236}">
                <a16:creationId xmlns:a16="http://schemas.microsoft.com/office/drawing/2014/main" id="{13A73CC8-E6CC-FC81-EE55-A60E0F160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0315" y="2276675"/>
            <a:ext cx="1965325" cy="1965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3F29D5-F8D1-0D81-E161-9D03F72C307F}"/>
              </a:ext>
            </a:extLst>
          </p:cNvPr>
          <p:cNvSpPr txBox="1"/>
          <p:nvPr/>
        </p:nvSpPr>
        <p:spPr>
          <a:xfrm>
            <a:off x="742989" y="4081937"/>
            <a:ext cx="271997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YHDP Project Setup</a:t>
            </a:r>
          </a:p>
          <a:p>
            <a:endParaRPr lang="en-US" dirty="0"/>
          </a:p>
        </p:txBody>
      </p:sp>
      <p:pic>
        <p:nvPicPr>
          <p:cNvPr id="7" name="Graphic 6" descr="Venn diagram with solid fill">
            <a:extLst>
              <a:ext uri="{FF2B5EF4-FFF2-40B4-BE49-F238E27FC236}">
                <a16:creationId xmlns:a16="http://schemas.microsoft.com/office/drawing/2014/main" id="{A9E15A91-348B-A3E4-188B-51AD14B7FF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36194" y="3099274"/>
            <a:ext cx="1965325" cy="19653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6FE7ABF-E5C7-50BC-C9CB-E4B1F7943A98}"/>
              </a:ext>
            </a:extLst>
          </p:cNvPr>
          <p:cNvSpPr txBox="1"/>
          <p:nvPr/>
        </p:nvSpPr>
        <p:spPr>
          <a:xfrm>
            <a:off x="3991826" y="4836643"/>
            <a:ext cx="40540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Data Collection Requirements</a:t>
            </a:r>
          </a:p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HUD &amp; LOCAL</a:t>
            </a:r>
          </a:p>
          <a:p>
            <a:endParaRPr lang="en-US" dirty="0"/>
          </a:p>
        </p:txBody>
      </p:sp>
      <p:pic>
        <p:nvPicPr>
          <p:cNvPr id="9" name="Graphic 8" descr="Document with solid fill">
            <a:extLst>
              <a:ext uri="{FF2B5EF4-FFF2-40B4-BE49-F238E27FC236}">
                <a16:creationId xmlns:a16="http://schemas.microsoft.com/office/drawing/2014/main" id="{2A6FA68E-15F2-E1AD-12D4-F9D6E5A9DE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952074" y="3853981"/>
            <a:ext cx="1965325" cy="19653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62A56F2-EFF9-E2F4-D0F8-E75519270A31}"/>
              </a:ext>
            </a:extLst>
          </p:cNvPr>
          <p:cNvSpPr txBox="1"/>
          <p:nvPr/>
        </p:nvSpPr>
        <p:spPr>
          <a:xfrm>
            <a:off x="8512231" y="5733213"/>
            <a:ext cx="2845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Reporting Processes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92CF4-2884-7E72-7A6C-01B897085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 descr="Monitor with solid fill">
            <a:extLst>
              <a:ext uri="{FF2B5EF4-FFF2-40B4-BE49-F238E27FC236}">
                <a16:creationId xmlns:a16="http://schemas.microsoft.com/office/drawing/2014/main" id="{B721360D-F209-25D7-6AC9-DA661B5C4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28601" y="-361747"/>
            <a:ext cx="4488182" cy="467657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9DB4D87-3060-17A9-83FD-D921444A7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Live Demo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3F1DFB8-2D77-19DD-CAD7-A0993B71D2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 dirty="0"/>
              <a:t>Annual Performance Report </a:t>
            </a:r>
          </a:p>
          <a:p>
            <a:r>
              <a:rPr lang="en-US" dirty="0"/>
              <a:t>Supplemental Tool</a:t>
            </a:r>
          </a:p>
        </p:txBody>
      </p:sp>
    </p:spTree>
    <p:extLst>
      <p:ext uri="{BB962C8B-B14F-4D97-AF65-F5344CB8AC3E}">
        <p14:creationId xmlns:p14="http://schemas.microsoft.com/office/powerpoint/2010/main" val="2479388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3A57E-4266-3AF6-ABAF-C1AB3A301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Information with solid fill">
            <a:extLst>
              <a:ext uri="{FF2B5EF4-FFF2-40B4-BE49-F238E27FC236}">
                <a16:creationId xmlns:a16="http://schemas.microsoft.com/office/drawing/2014/main" id="{06493205-24F8-86C9-B9B5-00E2643DC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33869" y="-104775"/>
            <a:ext cx="4130519" cy="429577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5DA871D-EF10-DA8F-447A-66FB16A91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anchor="b">
            <a:normAutofit/>
          </a:bodyPr>
          <a:lstStyle/>
          <a:p>
            <a:r>
              <a:rPr lang="en-US" dirty="0"/>
              <a:t>Technical Assistance?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4101A6D-C04D-D853-DD1A-E1D27F09A2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191000"/>
            <a:ext cx="5486400" cy="2209799"/>
          </a:xfrm>
        </p:spPr>
        <p:txBody>
          <a:bodyPr/>
          <a:lstStyle/>
          <a:p>
            <a:r>
              <a:rPr lang="en-US" dirty="0"/>
              <a:t>Office: 216.443.2075</a:t>
            </a:r>
          </a:p>
          <a:p>
            <a:r>
              <a:rPr lang="en-US">
                <a:hlinkClick r:id="rId4"/>
              </a:rPr>
              <a:t>nbutina</a:t>
            </a:r>
            <a:r>
              <a:rPr lang="en-US" dirty="0">
                <a:hlinkClick r:id="rId4"/>
              </a:rPr>
              <a:t>@cuyahogacounty.us</a:t>
            </a:r>
            <a:endParaRPr lang="en-US" dirty="0"/>
          </a:p>
          <a:p>
            <a:r>
              <a:rPr lang="en-US" dirty="0"/>
              <a:t>HUD AAQ (Ask A Question)</a:t>
            </a:r>
          </a:p>
          <a:p>
            <a:r>
              <a:rPr lang="en-US" dirty="0"/>
              <a:t>HUD TA</a:t>
            </a:r>
          </a:p>
        </p:txBody>
      </p:sp>
    </p:spTree>
    <p:extLst>
      <p:ext uri="{BB962C8B-B14F-4D97-AF65-F5344CB8AC3E}">
        <p14:creationId xmlns:p14="http://schemas.microsoft.com/office/powerpoint/2010/main" val="666937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DEE47-1D34-6EC5-101C-8D76E3583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 descr="Single gear with solid fill">
            <a:extLst>
              <a:ext uri="{FF2B5EF4-FFF2-40B4-BE49-F238E27FC236}">
                <a16:creationId xmlns:a16="http://schemas.microsoft.com/office/drawing/2014/main" id="{B8EB26EF-C8ED-511B-2980-34606C0FE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69007" y="-390525"/>
            <a:ext cx="4873943" cy="4873943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F8167AD-11B2-8A94-34C5-B728CB8DA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203368"/>
            <a:ext cx="5486400" cy="1645921"/>
          </a:xfrm>
        </p:spPr>
        <p:txBody>
          <a:bodyPr anchor="b">
            <a:normAutofit/>
          </a:bodyPr>
          <a:lstStyle/>
          <a:p>
            <a:r>
              <a:rPr lang="en-US" dirty="0"/>
              <a:t>YHDP Project Setup</a:t>
            </a:r>
          </a:p>
        </p:txBody>
      </p:sp>
    </p:spTree>
    <p:extLst>
      <p:ext uri="{BB962C8B-B14F-4D97-AF65-F5344CB8AC3E}">
        <p14:creationId xmlns:p14="http://schemas.microsoft.com/office/powerpoint/2010/main" val="3713655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5EDDD4-7379-A227-75ED-5D36BAD3A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YHDP Projects in HMIS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2AAF4C4-9ABF-5B7B-FD24-824424A70C0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Navigation Collaboration</a:t>
            </a:r>
          </a:p>
          <a:p>
            <a:pPr marL="626364" lvl="1" indent="-342900"/>
            <a:r>
              <a:rPr lang="en-US" b="1" dirty="0"/>
              <a:t>Project type </a:t>
            </a:r>
            <a:r>
              <a:rPr lang="en-US" dirty="0"/>
              <a:t>= 6 - Supportive Services Only (SSO)</a:t>
            </a:r>
          </a:p>
          <a:p>
            <a:pPr marL="626364" lvl="1" indent="-342900"/>
            <a:r>
              <a:rPr lang="en-US" b="1" dirty="0"/>
              <a:t>Performance Outcomes </a:t>
            </a:r>
            <a:r>
              <a:rPr lang="en-US" dirty="0"/>
              <a:t>= permanent housing outcomes - exits to any form of Permanent Housing.</a:t>
            </a:r>
          </a:p>
          <a:p>
            <a:pPr marL="626364" lvl="1" indent="-342900"/>
            <a:r>
              <a:rPr lang="en-US" dirty="0"/>
              <a:t>Each sub-subrecipient will have SSO project within their agency (total of 6 projects in HMIS)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A4EFB-F756-584F-FAE3-1CAFFF4C79E6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Transitional Housing/Rapid Rehousing Joint Component</a:t>
            </a:r>
          </a:p>
          <a:p>
            <a:pPr marL="626364" lvl="1" indent="-342900"/>
            <a:r>
              <a:rPr lang="en-US" b="1" dirty="0"/>
              <a:t>Project types </a:t>
            </a:r>
            <a:r>
              <a:rPr lang="en-US" dirty="0"/>
              <a:t>= 2 – Transitional Housing AND 13 – Rapid Rehousing</a:t>
            </a:r>
          </a:p>
          <a:p>
            <a:pPr marL="626364" lvl="1" indent="-342900"/>
            <a:r>
              <a:rPr lang="en-US" b="1" dirty="0"/>
              <a:t>Performance Outcomes </a:t>
            </a:r>
            <a:r>
              <a:rPr lang="en-US" dirty="0"/>
              <a:t>= permanent housing outcomes</a:t>
            </a:r>
          </a:p>
          <a:p>
            <a:pPr marL="626364" lvl="1" indent="-342900"/>
            <a:r>
              <a:rPr lang="en-US" dirty="0"/>
              <a:t>Only LMM will have both the TH and RRH projects within their agency (total of 2 projects in HMIS)</a:t>
            </a:r>
          </a:p>
        </p:txBody>
      </p:sp>
      <p:pic>
        <p:nvPicPr>
          <p:cNvPr id="3" name="Graphic 2" descr="Meeting with solid fill">
            <a:extLst>
              <a:ext uri="{FF2B5EF4-FFF2-40B4-BE49-F238E27FC236}">
                <a16:creationId xmlns:a16="http://schemas.microsoft.com/office/drawing/2014/main" id="{E04ADCFF-53B8-1DB0-7266-2EA4187AF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5527" y="2321416"/>
            <a:ext cx="914400" cy="914400"/>
          </a:xfrm>
          <a:prstGeom prst="rect">
            <a:avLst/>
          </a:prstGeom>
        </p:spPr>
      </p:pic>
      <p:pic>
        <p:nvPicPr>
          <p:cNvPr id="8" name="Graphic 7" descr="Renovation (House With Sparkles) with solid fill">
            <a:extLst>
              <a:ext uri="{FF2B5EF4-FFF2-40B4-BE49-F238E27FC236}">
                <a16:creationId xmlns:a16="http://schemas.microsoft.com/office/drawing/2014/main" id="{81E0ED02-18A2-9FAD-2D1C-CB2361F7EE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76576" y="23214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48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AEFCF-F778-C028-8F3B-35B94B927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Venn diagram with solid fill">
            <a:extLst>
              <a:ext uri="{FF2B5EF4-FFF2-40B4-BE49-F238E27FC236}">
                <a16:creationId xmlns:a16="http://schemas.microsoft.com/office/drawing/2014/main" id="{B6767FFE-8504-20CF-8AF8-0B2A7C97B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500098" y="-531636"/>
            <a:ext cx="4921096" cy="492109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A1FFD84-916B-32FE-5E7C-30B8000D4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057399"/>
            <a:ext cx="5486400" cy="1645920"/>
          </a:xfrm>
        </p:spPr>
        <p:txBody>
          <a:bodyPr anchor="b">
            <a:normAutofit/>
          </a:bodyPr>
          <a:lstStyle/>
          <a:p>
            <a:r>
              <a:rPr lang="en-US" dirty="0"/>
              <a:t>YHDP Required Data Elements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488F2C1-FBDC-CF63-7FC8-E090BA9954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72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E2AF3-55C5-0D93-2F58-0DC1CCCA6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01665-0A48-552C-D687-F338F960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Privacy and Release of Information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A0017B-92DB-B0B7-7552-8113493A04F7}"/>
              </a:ext>
            </a:extLst>
          </p:cNvPr>
          <p:cNvSpPr txBox="1"/>
          <p:nvPr/>
        </p:nvSpPr>
        <p:spPr>
          <a:xfrm>
            <a:off x="497769" y="2421228"/>
            <a:ext cx="2560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Privacy and informed consent are of utmost importance!</a:t>
            </a:r>
          </a:p>
        </p:txBody>
      </p:sp>
      <p:pic>
        <p:nvPicPr>
          <p:cNvPr id="5" name="Graphic 4" descr="Shield with solid fill">
            <a:extLst>
              <a:ext uri="{FF2B5EF4-FFF2-40B4-BE49-F238E27FC236}">
                <a16:creationId xmlns:a16="http://schemas.microsoft.com/office/drawing/2014/main" id="{6D6D6AD2-04C1-D623-B85C-4B9096BC83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8502" y="936962"/>
            <a:ext cx="970044" cy="97004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218161-EE62-E611-FBF0-265C52BB51E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HMIS Privacy Postings must be posted in all office spaces where HMIS intakes are completed. </a:t>
            </a:r>
          </a:p>
          <a:p>
            <a:r>
              <a:rPr lang="en-US" dirty="0"/>
              <a:t>Release of information should be reviewed </a:t>
            </a:r>
            <a:r>
              <a:rPr lang="en-US" b="1" dirty="0"/>
              <a:t>verbally</a:t>
            </a:r>
            <a:r>
              <a:rPr lang="en-US" dirty="0"/>
              <a:t> with each participant. </a:t>
            </a:r>
          </a:p>
          <a:p>
            <a:pPr lvl="1"/>
            <a:r>
              <a:rPr lang="en-US" dirty="0"/>
              <a:t>Informed consent can be obtained either verbally or with a signature from the participant.</a:t>
            </a:r>
          </a:p>
          <a:p>
            <a:pPr lvl="1"/>
            <a:r>
              <a:rPr lang="en-US" dirty="0"/>
              <a:t>Keep paper ROI on file but enter the ROI into HMIS with the basic data elements required. </a:t>
            </a:r>
          </a:p>
        </p:txBody>
      </p:sp>
    </p:spTree>
    <p:extLst>
      <p:ext uri="{BB962C8B-B14F-4D97-AF65-F5344CB8AC3E}">
        <p14:creationId xmlns:p14="http://schemas.microsoft.com/office/powerpoint/2010/main" val="39984387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E2AF3-55C5-0D93-2F58-0DC1CCCA6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01665-0A48-552C-D687-F338F960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Universal Data Elements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8C9A6D6-6EC5-27C7-245B-EF9147CE454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48216183"/>
              </p:ext>
            </p:extLst>
          </p:nvPr>
        </p:nvGraphicFramePr>
        <p:xfrm>
          <a:off x="3657599" y="2281238"/>
          <a:ext cx="8158768" cy="3606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37688">
                  <a:extLst>
                    <a:ext uri="{9D8B030D-6E8A-4147-A177-3AD203B41FA5}">
                      <a16:colId xmlns:a16="http://schemas.microsoft.com/office/drawing/2014/main" val="705907045"/>
                    </a:ext>
                  </a:extLst>
                </a:gridCol>
                <a:gridCol w="2349079">
                  <a:extLst>
                    <a:ext uri="{9D8B030D-6E8A-4147-A177-3AD203B41FA5}">
                      <a16:colId xmlns:a16="http://schemas.microsoft.com/office/drawing/2014/main" val="2308904968"/>
                    </a:ext>
                  </a:extLst>
                </a:gridCol>
                <a:gridCol w="1308493">
                  <a:extLst>
                    <a:ext uri="{9D8B030D-6E8A-4147-A177-3AD203B41FA5}">
                      <a16:colId xmlns:a16="http://schemas.microsoft.com/office/drawing/2014/main" val="3225859092"/>
                    </a:ext>
                  </a:extLst>
                </a:gridCol>
                <a:gridCol w="1125614">
                  <a:extLst>
                    <a:ext uri="{9D8B030D-6E8A-4147-A177-3AD203B41FA5}">
                      <a16:colId xmlns:a16="http://schemas.microsoft.com/office/drawing/2014/main" val="1176166191"/>
                    </a:ext>
                  </a:extLst>
                </a:gridCol>
                <a:gridCol w="2137894">
                  <a:extLst>
                    <a:ext uri="{9D8B030D-6E8A-4147-A177-3AD203B41FA5}">
                      <a16:colId xmlns:a16="http://schemas.microsoft.com/office/drawing/2014/main" val="1035088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66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501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Social Security Number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84406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 of Birth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77629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 &amp; Ethnicity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2784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Gender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2117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Veteran Status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Record Creation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27159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3.08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Disabling Condition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 (as necessary)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818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Disability Types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6269675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7A0017B-92DB-B0B7-7552-8113493A04F7}"/>
              </a:ext>
            </a:extLst>
          </p:cNvPr>
          <p:cNvSpPr txBox="1"/>
          <p:nvPr/>
        </p:nvSpPr>
        <p:spPr>
          <a:xfrm>
            <a:off x="497769" y="2421228"/>
            <a:ext cx="2560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all HMIS-participating continuum projects are required to complete.</a:t>
            </a:r>
          </a:p>
        </p:txBody>
      </p:sp>
      <p:pic>
        <p:nvPicPr>
          <p:cNvPr id="4" name="Graphic 3" descr="Solar system with solid fill">
            <a:extLst>
              <a:ext uri="{FF2B5EF4-FFF2-40B4-BE49-F238E27FC236}">
                <a16:creationId xmlns:a16="http://schemas.microsoft.com/office/drawing/2014/main" id="{C7ED9D9E-E0C5-2D52-EC10-4035B91D7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4778" y="831830"/>
            <a:ext cx="1200329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884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88C6A-F37A-55BB-A0A9-51482E5E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63E99-D415-89DC-EF25-876E3E29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Universal Data Elements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E936175-0937-29E9-FCA9-605ECFF7FE4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68573033"/>
              </p:ext>
            </p:extLst>
          </p:nvPr>
        </p:nvGraphicFramePr>
        <p:xfrm>
          <a:off x="3664038" y="2023661"/>
          <a:ext cx="7695128" cy="4597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04176">
                  <a:extLst>
                    <a:ext uri="{9D8B030D-6E8A-4147-A177-3AD203B41FA5}">
                      <a16:colId xmlns:a16="http://schemas.microsoft.com/office/drawing/2014/main" val="705907045"/>
                    </a:ext>
                  </a:extLst>
                </a:gridCol>
                <a:gridCol w="2382591">
                  <a:extLst>
                    <a:ext uri="{9D8B030D-6E8A-4147-A177-3AD203B41FA5}">
                      <a16:colId xmlns:a16="http://schemas.microsoft.com/office/drawing/2014/main" val="2308904968"/>
                    </a:ext>
                  </a:extLst>
                </a:gridCol>
                <a:gridCol w="1308493">
                  <a:extLst>
                    <a:ext uri="{9D8B030D-6E8A-4147-A177-3AD203B41FA5}">
                      <a16:colId xmlns:a16="http://schemas.microsoft.com/office/drawing/2014/main" val="3225859092"/>
                    </a:ext>
                  </a:extLst>
                </a:gridCol>
                <a:gridCol w="1125614">
                  <a:extLst>
                    <a:ext uri="{9D8B030D-6E8A-4147-A177-3AD203B41FA5}">
                      <a16:colId xmlns:a16="http://schemas.microsoft.com/office/drawing/2014/main" val="1176166191"/>
                    </a:ext>
                  </a:extLst>
                </a:gridCol>
                <a:gridCol w="1674254">
                  <a:extLst>
                    <a:ext uri="{9D8B030D-6E8A-4147-A177-3AD203B41FA5}">
                      <a16:colId xmlns:a16="http://schemas.microsoft.com/office/drawing/2014/main" val="1035088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66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Project Start Date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501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Project Exit Date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9981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Destination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84406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Relationship to Head of Household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77629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Housing Move-In Date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RRH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Occurrence Point: At Move-In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2784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3.917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Prior Living Situation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2117654"/>
                  </a:ext>
                </a:extLst>
              </a:tr>
              <a:tr h="378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Length of Stay in Prior Living Situation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27159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Approximate Date This Episode of Homelessness Started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818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of times in last 3 years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62696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of months in last 3 years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51459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A0ED3DE-0F30-7941-0C46-75CEF815EB37}"/>
              </a:ext>
            </a:extLst>
          </p:cNvPr>
          <p:cNvSpPr txBox="1"/>
          <p:nvPr/>
        </p:nvSpPr>
        <p:spPr>
          <a:xfrm>
            <a:off x="497769" y="2421228"/>
            <a:ext cx="2560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all HMIS-participating continuum projects are required to complete.</a:t>
            </a:r>
          </a:p>
        </p:txBody>
      </p:sp>
      <p:pic>
        <p:nvPicPr>
          <p:cNvPr id="3" name="Graphic 2" descr="Solar system with solid fill">
            <a:extLst>
              <a:ext uri="{FF2B5EF4-FFF2-40B4-BE49-F238E27FC236}">
                <a16:creationId xmlns:a16="http://schemas.microsoft.com/office/drawing/2014/main" id="{CDDDE17B-BF9F-FE05-3F00-BAB2A24B3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4778" y="831830"/>
            <a:ext cx="1200329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19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F3A9B-8E94-46D1-A87A-6E1246B1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783" y="345066"/>
            <a:ext cx="9903317" cy="1680205"/>
          </a:xfrm>
        </p:spPr>
        <p:txBody>
          <a:bodyPr/>
          <a:lstStyle/>
          <a:p>
            <a:r>
              <a:rPr lang="en-US" dirty="0"/>
              <a:t>Common Program Specific Data Elements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1D7949-F6F8-15F3-067F-6F0E70C041F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2898176"/>
              </p:ext>
            </p:extLst>
          </p:nvPr>
        </p:nvGraphicFramePr>
        <p:xfrm>
          <a:off x="3657600" y="2281238"/>
          <a:ext cx="7810500" cy="3972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71977">
                  <a:extLst>
                    <a:ext uri="{9D8B030D-6E8A-4147-A177-3AD203B41FA5}">
                      <a16:colId xmlns:a16="http://schemas.microsoft.com/office/drawing/2014/main" val="194305745"/>
                    </a:ext>
                  </a:extLst>
                </a:gridCol>
                <a:gridCol w="1952223">
                  <a:extLst>
                    <a:ext uri="{9D8B030D-6E8A-4147-A177-3AD203B41FA5}">
                      <a16:colId xmlns:a16="http://schemas.microsoft.com/office/drawing/2014/main" val="2592171796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105835757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260058676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704249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Element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Element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Applicable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For 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When?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693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4.02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Income and Sources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Annual,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57460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4.03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Non-Cash Benefits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Annual,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558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4.04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Health Insurance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Annual, Exit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884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Domestic Violence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HoH &amp; Adults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Start, Annual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845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Survivor of DV?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672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When experience occurred?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137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Currently fleeing?</a:t>
                      </a:r>
                    </a:p>
                  </a:txBody>
                  <a:tcPr marL="15240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3292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71BA10E-5CA3-607F-EF4C-E89510BEE63F}"/>
              </a:ext>
            </a:extLst>
          </p:cNvPr>
          <p:cNvSpPr txBox="1"/>
          <p:nvPr/>
        </p:nvSpPr>
        <p:spPr>
          <a:xfrm>
            <a:off x="497769" y="2421228"/>
            <a:ext cx="2560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Elements that are required only by specific programs but are common across most.</a:t>
            </a:r>
          </a:p>
        </p:txBody>
      </p:sp>
      <p:pic>
        <p:nvPicPr>
          <p:cNvPr id="5" name="Graphic 4" descr="Basic Shapes with solid fill">
            <a:extLst>
              <a:ext uri="{FF2B5EF4-FFF2-40B4-BE49-F238E27FC236}">
                <a16:creationId xmlns:a16="http://schemas.microsoft.com/office/drawing/2014/main" id="{D31D1D99-405A-A3BF-1F63-DD86E267D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8034" y="9948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472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{FACB7489-5F40-4954-84F5-35A87D885005}tf78853419_win32</Template>
  <TotalTime>552</TotalTime>
  <Words>1252</Words>
  <Application>Microsoft Office PowerPoint</Application>
  <PresentationFormat>Widescreen</PresentationFormat>
  <Paragraphs>400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 Narrow</vt:lpstr>
      <vt:lpstr>Arial</vt:lpstr>
      <vt:lpstr>Calibri</vt:lpstr>
      <vt:lpstr>Franklin Gothic Book</vt:lpstr>
      <vt:lpstr>Franklin Gothic Demi</vt:lpstr>
      <vt:lpstr>Custom</vt:lpstr>
      <vt:lpstr>YHDP – HMIS Data &amp; Reporting Requirements</vt:lpstr>
      <vt:lpstr>Agenda</vt:lpstr>
      <vt:lpstr>YHDP Project Setup</vt:lpstr>
      <vt:lpstr>YHDP Projects in HMIS</vt:lpstr>
      <vt:lpstr>YHDP Required Data Elements</vt:lpstr>
      <vt:lpstr>        Privacy and Release of Information</vt:lpstr>
      <vt:lpstr>        Universal Data Elements</vt:lpstr>
      <vt:lpstr>        Universal Data Elements</vt:lpstr>
      <vt:lpstr>Common Program Specific Data Elements</vt:lpstr>
      <vt:lpstr>Federal Partner Program Specific Data Elements</vt:lpstr>
      <vt:lpstr>Federal Partner Program Specific Data Elements</vt:lpstr>
      <vt:lpstr>PowerPoint Presentation</vt:lpstr>
      <vt:lpstr>Local Required Data Elements</vt:lpstr>
      <vt:lpstr>A note on timeliness…</vt:lpstr>
      <vt:lpstr>Live Demo</vt:lpstr>
      <vt:lpstr>YHDP Reporting Requirements</vt:lpstr>
      <vt:lpstr>Reporting</vt:lpstr>
      <vt:lpstr>Annual Performance Reporting (APR)</vt:lpstr>
      <vt:lpstr>Quarterly Performance Reporting (QPR)</vt:lpstr>
      <vt:lpstr>Live Demo</vt:lpstr>
      <vt:lpstr>Technical Assistance?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YHDP – HMIS Data &amp; Reporting Requirements</dc:title>
  <dc:creator>Nicholas Butina</dc:creator>
  <cp:lastModifiedBy>Nicholas Butina</cp:lastModifiedBy>
  <cp:revision>13</cp:revision>
  <dcterms:created xsi:type="dcterms:W3CDTF">2024-03-05T20:02:18Z</dcterms:created>
  <dcterms:modified xsi:type="dcterms:W3CDTF">2024-04-04T16:52:49Z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